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38" y="4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602-2DB7-487B-9781-725C009E3C1F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450BC-B538-48C7-B41F-30054E0FA9C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90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dirty="0" smtClean="0">
                <a:solidFill>
                  <a:schemeClr val="bg1"/>
                </a:solidFill>
              </a:rPr>
              <a:t>OBS. CARDÁPIO SUJEITO A ALTERAÇÃO</a:t>
            </a:r>
            <a:endParaRPr lang="pt-BR" sz="1200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42582-BB68-4BDB-9A7E-55DFB20598D6}" type="datetimeFigureOut">
              <a:rPr lang="pt-BR" smtClean="0"/>
              <a:pPr/>
              <a:t>08/03/2023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3A5D8-8E83-481C-AC59-0E55B01F045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95415" y="142852"/>
            <a:ext cx="5545838" cy="713555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latin typeface="+mj-lt"/>
              </a:rPr>
              <a:t>PROGRAMA NACIONAL DE ALIMENTAÇÃO ESCOLAR – </a:t>
            </a:r>
            <a:r>
              <a:rPr lang="pt-BR" sz="1000" b="1" dirty="0" smtClean="0">
                <a:latin typeface="+mj-lt"/>
              </a:rPr>
              <a:t>PNAE</a:t>
            </a:r>
            <a:endParaRPr lang="pt-BR" sz="1000" dirty="0" smtClean="0">
              <a:latin typeface="+mj-lt"/>
            </a:endParaRPr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45" y="142852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712507"/>
              </p:ext>
            </p:extLst>
          </p:nvPr>
        </p:nvGraphicFramePr>
        <p:xfrm>
          <a:off x="163168" y="1282045"/>
          <a:ext cx="9579667" cy="47647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80546"/>
                <a:gridCol w="1721054"/>
                <a:gridCol w="1757053"/>
                <a:gridCol w="1771339"/>
                <a:gridCol w="1656184"/>
                <a:gridCol w="1693491"/>
              </a:tblGrid>
              <a:tr h="45192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Segunda</a:t>
                      </a:r>
                    </a:p>
                    <a:p>
                      <a:pPr algn="ctr"/>
                      <a:r>
                        <a:rPr lang="pt-BR" sz="1200" dirty="0" smtClean="0"/>
                        <a:t>13/03</a:t>
                      </a:r>
                      <a:endParaRPr lang="pt-BR" sz="12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Terça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14/03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Quarta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15/03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Quinta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16/03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Sexta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/>
                        <a:t>17/03</a:t>
                      </a:r>
                      <a:endParaRPr lang="pt-BR" sz="1200" b="1" dirty="0" smtClean="0"/>
                    </a:p>
                  </a:txBody>
                  <a:tcPr marL="99059" marR="99059" marT="45719" marB="45719"/>
                </a:tc>
              </a:tr>
              <a:tr h="681645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CAFÉ</a:t>
                      </a:r>
                      <a:r>
                        <a:rPr lang="pt-BR" sz="1100" baseline="0" dirty="0" smtClean="0"/>
                        <a:t> DA MANHÃ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BOLO DE CACAU S/ AÇUCAR C/ UVA PASSA 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baseline="0" dirty="0" smtClean="0">
                          <a:latin typeface="+mn-lt"/>
                        </a:rPr>
                        <a:t>+  LEITE  INTEGRAL C/ CACAU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BATATA 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PAOZINHO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CENOURA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LEITE INTEGRAL BATIDO C/ FRUTAS</a:t>
                      </a:r>
                      <a:r>
                        <a:rPr lang="pt-BR" sz="800" b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BOLO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baseline="0" dirty="0" smtClean="0">
                          <a:latin typeface="+mn-lt"/>
                        </a:rPr>
                        <a:t>DE BANANA C/MAÇÃ </a:t>
                      </a:r>
                      <a:r>
                        <a:rPr lang="pt-BR" sz="900" b="1" baseline="0" dirty="0" smtClean="0">
                          <a:latin typeface="+mn-lt"/>
                        </a:rPr>
                        <a:t>S/ AÇUCAR C/ UVA PASSA </a:t>
                      </a:r>
                      <a:r>
                        <a:rPr lang="pt-BR" sz="900" b="1" dirty="0" smtClean="0">
                          <a:latin typeface="+mn-lt"/>
                        </a:rPr>
                        <a:t> E</a:t>
                      </a:r>
                      <a:r>
                        <a:rPr lang="pt-BR" sz="900" b="1" baseline="0" dirty="0" smtClean="0">
                          <a:latin typeface="+mn-lt"/>
                        </a:rPr>
                        <a:t> LEITE BATIDO C/  </a:t>
                      </a:r>
                      <a:r>
                        <a:rPr lang="pt-BR" sz="900" b="1" baseline="0" dirty="0" smtClean="0">
                          <a:latin typeface="+mn-lt"/>
                        </a:rPr>
                        <a:t>CACAU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 MANTEIGA  + LEITE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INTEGRAL C/ CACAU/FRUTA 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+ 1 FRUTA </a:t>
                      </a:r>
                    </a:p>
                  </a:txBody>
                  <a:tcPr marL="99059" marR="99059" marT="45719" marB="45719"/>
                </a:tc>
              </a:tr>
              <a:tr h="1629171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ALMOÇO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</a:rPr>
                        <a:t>ARROZ  C/ ERVILHA</a:t>
                      </a:r>
                      <a:r>
                        <a:rPr lang="pt-BR" sz="900" b="1" baseline="0" dirty="0" smtClean="0">
                          <a:effectLst/>
                        </a:rPr>
                        <a:t> 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smtClean="0">
                          <a:effectLst/>
                        </a:rPr>
                        <a:t>FEIJÃO COMUM</a:t>
                      </a:r>
                      <a:endParaRPr lang="pt-BR" sz="900" b="1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pt-BR" sz="900" b="1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/>
                        <a:t>CARNE DE PANELA C/  BATATA</a:t>
                      </a:r>
                      <a:r>
                        <a:rPr lang="pt-BR" sz="900" b="1" baseline="0" dirty="0" smtClean="0"/>
                        <a:t>,  CENOURA, TOMATE , CEBOLA E CHEIRO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ABOBRINHA  REFOGADA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 BETERRABA C/  CEBOLA 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96997" marR="969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CARNE MOÍDA REFOGADA  C/ CEBOLA, TOMATE E CHEIRO VERDE</a:t>
                      </a:r>
                      <a:endParaRPr lang="pt-BR" sz="90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9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BROCOLIS C/ CEBOLA</a:t>
                      </a:r>
                      <a:endParaRPr lang="pt-BR" sz="8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900" b="1" dirty="0" smtClean="0">
                          <a:effectLst/>
                          <a:latin typeface="+mn-lt"/>
                          <a:ea typeface="Times New Roman"/>
                          <a:cs typeface="Calibri"/>
                        </a:rPr>
                        <a:t>   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MACARRONADA C/ MOLHO SIMPLES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COXINHA DA ASA ASSADA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SALADA DE GRAO DE BICO C/ MUSSARELA EM CUBINHOS TOMATE, CONOURA E CEBOLA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baseline="0" dirty="0" smtClean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*ARROZ/FEIJÃO  OPCIONAL</a:t>
                      </a: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  BRANCO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CARNE SUÍNA EM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CUBOS  ACEBOLADA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FAROFA DE CENOURA, ERVILHA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E </a:t>
                      </a: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CHEIRO VERDE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SALADA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TOMATE C/ CEBOLA</a:t>
                      </a:r>
                      <a:endParaRPr lang="pt-BR" sz="800" b="1" dirty="0" smtClean="0">
                        <a:effectLst/>
                        <a:latin typeface="+mn-lt"/>
                        <a:ea typeface="Times New Roman"/>
                        <a:cs typeface="Calibri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ARROZ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C/ MILHO VERDE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COMUM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STROGONOFF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DE FRANGO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LEGUMES NA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MANTEIGA </a:t>
                      </a:r>
                      <a:r>
                        <a:rPr lang="pt-BR" sz="8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(BATATA, CENOURA E VAGEM) </a:t>
                      </a:r>
                      <a:endParaRPr lang="pt-BR" sz="800" b="1" baseline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SALADA DE REPOLHO C/ CEBOLINHA </a:t>
                      </a:r>
                    </a:p>
                  </a:txBody>
                  <a:tcPr marL="70382" marR="70382" marT="0" marB="0"/>
                </a:tc>
              </a:tr>
              <a:tr h="877664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LANCHE DA TARDE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QUIBE DE ASSADEIRA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RECHEADO C/ LEGUMES  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+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SUCO NATURAL DE FRUTA  + 01 FRUTA </a:t>
                      </a:r>
                      <a:endParaRPr lang="pt-BR" sz="900" b="1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PÃO</a:t>
                      </a:r>
                      <a:r>
                        <a:rPr lang="pt-BR" sz="900" b="1" baseline="0" dirty="0" smtClean="0">
                          <a:latin typeface="+mn-lt"/>
                        </a:rPr>
                        <a:t> DE QUEIJO +  SUCO NATURAL LARANJA +1 FRUTA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</a:rPr>
                        <a:t>BISCOITO DE POLVILHO 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baseline="0" dirty="0" smtClean="0">
                          <a:latin typeface="+mn-lt"/>
                        </a:rPr>
                        <a:t>C/ LINHAÇA </a:t>
                      </a:r>
                      <a:r>
                        <a:rPr lang="pt-BR" sz="900" b="1" dirty="0" smtClean="0">
                          <a:latin typeface="+mn-lt"/>
                        </a:rPr>
                        <a:t> +</a:t>
                      </a: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r>
                        <a:rPr lang="pt-BR" sz="900" b="1" dirty="0" smtClean="0">
                          <a:latin typeface="+mn-lt"/>
                        </a:rPr>
                        <a:t>LEITE PURO OU C/ CACAU/ FRUTA + 01 FRUTA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PAO CASEIRO C/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REQUEIJÃO</a:t>
                      </a:r>
                      <a:r>
                        <a:rPr lang="pt-BR" sz="900" b="1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+ SUCO NATURAL DE FRUTA </a:t>
                      </a:r>
                      <a:r>
                        <a:rPr lang="pt-BR" sz="900" b="1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 + 01 FRUTA </a:t>
                      </a:r>
                      <a:endParaRPr lang="pt-BR" sz="900" b="1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baseline="0" dirty="0" smtClean="0">
                          <a:latin typeface="+mn-lt"/>
                        </a:rPr>
                        <a:t> </a:t>
                      </a:r>
                      <a:endParaRPr lang="pt-BR" sz="900" b="1" dirty="0" smtClean="0">
                        <a:latin typeface="+mn-lt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SALADA DE FRUTAS C/ AVEIA</a:t>
                      </a:r>
                      <a:r>
                        <a:rPr lang="pt-BR" sz="1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BANANA, MAÇÃ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MELÃO, MAMÃO</a:t>
                      </a:r>
                      <a:r>
                        <a:rPr lang="pt-BR" sz="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LARANJA,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TAMARA SECAS </a:t>
                      </a:r>
                      <a:r>
                        <a:rPr lang="pt-BR" sz="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PICADINHA</a:t>
                      </a:r>
                      <a:endParaRPr lang="pt-BR" sz="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</a:tr>
              <a:tr h="1095449">
                <a:tc>
                  <a:txBody>
                    <a:bodyPr/>
                    <a:lstStyle/>
                    <a:p>
                      <a:pPr algn="ctr"/>
                      <a:endParaRPr lang="pt-BR" sz="1100" dirty="0" smtClean="0"/>
                    </a:p>
                    <a:p>
                      <a:pPr algn="ctr"/>
                      <a:endParaRPr lang="pt-BR" sz="1100" dirty="0" smtClean="0"/>
                    </a:p>
                    <a:p>
                      <a:pPr algn="ctr"/>
                      <a:r>
                        <a:rPr lang="pt-BR" sz="1100" dirty="0" smtClean="0"/>
                        <a:t>JANTAR</a:t>
                      </a:r>
                      <a:endParaRPr lang="pt-BR" sz="11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dirty="0" smtClean="0">
                          <a:latin typeface="+mn-lt"/>
                          <a:ea typeface="Times New Roman"/>
                          <a:cs typeface="Times New Roman"/>
                        </a:rPr>
                        <a:t>MACARRONADA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 COM MOLHO DE CARNE MOIDA </a:t>
                      </a:r>
                      <a:r>
                        <a:rPr lang="pt-BR" sz="900" b="1" baseline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pt-BR" sz="900" b="1" baseline="0" smtClean="0">
                          <a:latin typeface="+mn-lt"/>
                          <a:ea typeface="Times New Roman"/>
                          <a:cs typeface="Times New Roman"/>
                        </a:rPr>
                        <a:t>TOMATE, </a:t>
                      </a:r>
                      <a:r>
                        <a:rPr lang="pt-BR" sz="9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ERVILHA ,CEBOLA 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MACARRÃO  C/ CARNE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CENOURA, CHUCHU, FOLHAS ,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ABOBRINHA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CEBOLINHA 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SOPA DE FUBA COM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CARNE BOVINA, COUVE PICADINHA, TOMATE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CHEIRO VERDE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CANJA DE ARROZ C/ CARNE DE</a:t>
                      </a:r>
                      <a:r>
                        <a:rPr lang="pt-BR" sz="9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FRANGO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EM CUBINHOS, TOMATE, CHUCHU, ABOBRINHA,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CHEIRO VERDE</a:t>
                      </a:r>
                      <a:endParaRPr lang="pt-BR" sz="9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RISOTO DE CARNE</a:t>
                      </a:r>
                      <a:r>
                        <a:rPr lang="pt-BR" sz="1000" b="1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BOVINA </a:t>
                      </a: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C/ CENOURA, TOMATE, CEBOLA, </a:t>
                      </a: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ERVILHA </a:t>
                      </a:r>
                      <a:r>
                        <a:rPr lang="pt-BR" sz="10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 CHEIRO VERDE </a:t>
                      </a:r>
                      <a:r>
                        <a:rPr lang="pt-BR" sz="10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 </a:t>
                      </a:r>
                    </a:p>
                  </a:txBody>
                  <a:tcPr marL="89535" marR="89535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5595947" y="214294"/>
            <a:ext cx="2470902" cy="1359886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11327"/>
                </a:solidFill>
              </a:rPr>
              <a:t>MÊS DE MARÇO</a:t>
            </a:r>
          </a:p>
          <a:p>
            <a:pPr algn="ctr"/>
            <a:r>
              <a:rPr lang="pt-BR" sz="2700" b="1" dirty="0" smtClean="0">
                <a:solidFill>
                  <a:srgbClr val="011327"/>
                </a:solidFill>
              </a:rPr>
              <a:t> </a:t>
            </a:r>
            <a:endParaRPr lang="pt-BR" sz="32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66654" y="6500834"/>
            <a:ext cx="7500990" cy="236501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000" b="1" dirty="0">
                <a:latin typeface="+mj-lt"/>
              </a:rPr>
              <a:t>NUTRICIONISTA : EDUARDO PIMENTEL NICOLOSI  </a:t>
            </a:r>
            <a:r>
              <a:rPr lang="pt-BR" sz="1000" b="1" dirty="0" smtClean="0">
                <a:latin typeface="+mj-lt"/>
              </a:rPr>
              <a:t>- CRN3:11161</a:t>
            </a:r>
            <a:endParaRPr lang="pt-BR" sz="1000" dirty="0">
              <a:latin typeface="+mj-lt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666852" y="714356"/>
            <a:ext cx="1700239" cy="3290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00" b="1" dirty="0">
                <a:latin typeface="+mj-lt"/>
              </a:rPr>
              <a:t>ZONA </a:t>
            </a:r>
            <a:r>
              <a:rPr lang="pt-BR" sz="1000" b="1" dirty="0" smtClean="0">
                <a:latin typeface="+mj-lt"/>
              </a:rPr>
              <a:t>URBANA</a:t>
            </a:r>
            <a:endParaRPr lang="pt-BR" sz="10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595415" y="1000110"/>
            <a:ext cx="1771676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FAIXA ETÁRIA </a:t>
            </a:r>
            <a:r>
              <a:rPr lang="pt-BR" sz="1200" b="1" dirty="0" smtClean="0">
                <a:latin typeface="+mj-lt"/>
              </a:rPr>
              <a:t>1 a 3 </a:t>
            </a:r>
            <a:r>
              <a:rPr lang="pt-BR" sz="1200" b="1" dirty="0">
                <a:latin typeface="+mj-lt"/>
              </a:rPr>
              <a:t>anos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609693" y="555873"/>
            <a:ext cx="3629066" cy="309580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050" b="1" dirty="0">
                <a:latin typeface="+mj-lt"/>
              </a:rPr>
              <a:t>CARDÁPIO: </a:t>
            </a:r>
            <a:r>
              <a:rPr lang="pt-BR" sz="1050" b="1" dirty="0" smtClean="0">
                <a:latin typeface="+mj-lt"/>
              </a:rPr>
              <a:t>CRECHE </a:t>
            </a:r>
            <a:endParaRPr lang="pt-BR" sz="105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452802" y="928670"/>
            <a:ext cx="1700239" cy="519597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 smtClean="0">
                <a:latin typeface="+mj-lt"/>
              </a:rPr>
              <a:t>PERIODO INTEGRAL</a:t>
            </a:r>
            <a:endParaRPr lang="pt-BR" sz="1100" b="1" dirty="0">
              <a:latin typeface="+mj-lt"/>
            </a:endParaRPr>
          </a:p>
          <a:p>
            <a:pPr algn="just"/>
            <a:endParaRPr lang="pt-BR" sz="1000" b="1" dirty="0">
              <a:latin typeface="+mj-lt"/>
            </a:endParaRPr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09662" y="6135412"/>
            <a:ext cx="1016774" cy="722588"/>
          </a:xfrm>
          <a:prstGeom prst="rect">
            <a:avLst/>
          </a:prstGeom>
          <a:noFill/>
        </p:spPr>
      </p:pic>
      <p:sp>
        <p:nvSpPr>
          <p:cNvPr id="20" name="Retângulo 19"/>
          <p:cNvSpPr/>
          <p:nvPr/>
        </p:nvSpPr>
        <p:spPr>
          <a:xfrm>
            <a:off x="6810388" y="6286520"/>
            <a:ext cx="285752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82024" y="71414"/>
          <a:ext cx="1143031" cy="1094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24" y="71414"/>
                        <a:ext cx="1143031" cy="10943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441</Words>
  <Application>Microsoft Office PowerPoint</Application>
  <PresentationFormat>Papel A4 (210 x 297 mm)</PresentationFormat>
  <Paragraphs>76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Win10</cp:lastModifiedBy>
  <cp:revision>245</cp:revision>
  <cp:lastPrinted>2023-03-08T10:05:57Z</cp:lastPrinted>
  <dcterms:created xsi:type="dcterms:W3CDTF">2021-09-24T14:09:26Z</dcterms:created>
  <dcterms:modified xsi:type="dcterms:W3CDTF">2023-03-08T10:06:44Z</dcterms:modified>
</cp:coreProperties>
</file>