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906000" cy="6858000" type="A4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474" y="-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485FB-918B-4008-9A0C-CABDC9E8D0FB}" type="datetimeFigureOut">
              <a:rPr lang="pt-BR" smtClean="0"/>
              <a:pPr/>
              <a:t>26/09/2024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066AB6-713E-4D17-B11D-8575B4C4E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083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2EA22-DF62-404F-9D81-0C6E0DA21C8C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DB67-4C65-43B9-85F9-9510B3BBB743}" type="datetimeFigureOut">
              <a:rPr lang="pt-BR" smtClean="0"/>
              <a:pPr/>
              <a:t>26/09/2024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DB67-4C65-43B9-85F9-9510B3BBB743}" type="datetimeFigureOut">
              <a:rPr lang="pt-BR" smtClean="0"/>
              <a:pPr/>
              <a:t>26/09/2024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DB67-4C65-43B9-85F9-9510B3BBB743}" type="datetimeFigureOut">
              <a:rPr lang="pt-BR" smtClean="0"/>
              <a:pPr/>
              <a:t>26/09/2024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DB67-4C65-43B9-85F9-9510B3BBB743}" type="datetimeFigureOut">
              <a:rPr lang="pt-BR" smtClean="0"/>
              <a:pPr/>
              <a:t>26/09/2024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DB67-4C65-43B9-85F9-9510B3BBB743}" type="datetimeFigureOut">
              <a:rPr lang="pt-BR" smtClean="0"/>
              <a:pPr/>
              <a:t>26/09/2024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DB67-4C65-43B9-85F9-9510B3BBB743}" type="datetimeFigureOut">
              <a:rPr lang="pt-BR" smtClean="0"/>
              <a:pPr/>
              <a:t>26/09/2024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DB67-4C65-43B9-85F9-9510B3BBB743}" type="datetimeFigureOut">
              <a:rPr lang="pt-BR" smtClean="0"/>
              <a:pPr/>
              <a:t>26/09/2024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DB67-4C65-43B9-85F9-9510B3BBB743}" type="datetimeFigureOut">
              <a:rPr lang="pt-BR" smtClean="0"/>
              <a:pPr/>
              <a:t>26/09/2024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DB67-4C65-43B9-85F9-9510B3BBB743}" type="datetimeFigureOut">
              <a:rPr lang="pt-BR" smtClean="0"/>
              <a:pPr/>
              <a:t>26/09/2024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DB67-4C65-43B9-85F9-9510B3BBB743}" type="datetimeFigureOut">
              <a:rPr lang="pt-BR" smtClean="0"/>
              <a:pPr/>
              <a:t>26/09/2024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DB67-4C65-43B9-85F9-9510B3BBB743}" type="datetimeFigureOut">
              <a:rPr lang="pt-BR" smtClean="0"/>
              <a:pPr/>
              <a:t>26/09/2024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8DB67-4C65-43B9-85F9-9510B3BBB743}" type="datetimeFigureOut">
              <a:rPr lang="pt-BR" smtClean="0"/>
              <a:pPr/>
              <a:t>26/09/2024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523976" y="142852"/>
            <a:ext cx="6500858" cy="1121359"/>
          </a:xfrm>
          <a:prstGeom prst="rect">
            <a:avLst/>
          </a:prstGeom>
          <a:noFill/>
        </p:spPr>
        <p:txBody>
          <a:bodyPr wrap="square" lIns="81817" tIns="40907" rIns="81817" bIns="40907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250" b="1" dirty="0"/>
              <a:t>DIVISÃO DE ALIMENTAÇÃO ESCOLAR - MUNICÍPIO DE ASSIS – SP</a:t>
            </a:r>
          </a:p>
          <a:p>
            <a:pPr>
              <a:lnSpc>
                <a:spcPct val="150000"/>
              </a:lnSpc>
            </a:pPr>
            <a:r>
              <a:rPr lang="pt-BR" sz="1250" b="1" dirty="0"/>
              <a:t>PROGRAMA NACIONAL DE ALIMENTAÇÃO ESCOLAR – PNAE</a:t>
            </a:r>
          </a:p>
          <a:p>
            <a:pPr>
              <a:lnSpc>
                <a:spcPct val="150000"/>
              </a:lnSpc>
            </a:pPr>
            <a:endParaRPr lang="pt-BR" sz="1200" dirty="0"/>
          </a:p>
          <a:p>
            <a:endParaRPr lang="pt-BR" sz="1200" dirty="0"/>
          </a:p>
        </p:txBody>
      </p:sp>
      <p:pic>
        <p:nvPicPr>
          <p:cNvPr id="2053" name="Picture 5" descr="Assis-SP - Região 0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3850" y="214297"/>
            <a:ext cx="1010822" cy="1036744"/>
          </a:xfrm>
          <a:prstGeom prst="rect">
            <a:avLst/>
          </a:prstGeom>
          <a:noFill/>
        </p:spPr>
      </p:pic>
      <p:graphicFrame>
        <p:nvGraphicFramePr>
          <p:cNvPr id="19" name="Tabe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217839"/>
              </p:ext>
            </p:extLst>
          </p:nvPr>
        </p:nvGraphicFramePr>
        <p:xfrm>
          <a:off x="309530" y="1997394"/>
          <a:ext cx="9382157" cy="2360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30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1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18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954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60102"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L="99059" marR="99059" marT="45719" marB="45719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Segunda</a:t>
                      </a:r>
                    </a:p>
                    <a:p>
                      <a:pPr algn="ctr"/>
                      <a:r>
                        <a:rPr lang="pt-BR" sz="1600" dirty="0"/>
                        <a:t>30/09</a:t>
                      </a:r>
                    </a:p>
                  </a:txBody>
                  <a:tcPr marL="99059" marR="99059" marT="45719" marB="45719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Terça</a:t>
                      </a:r>
                    </a:p>
                    <a:p>
                      <a:pPr algn="ctr"/>
                      <a:r>
                        <a:rPr lang="pt-BR" sz="1600" dirty="0"/>
                        <a:t>01/10</a:t>
                      </a:r>
                    </a:p>
                  </a:txBody>
                  <a:tcPr marL="99059" marR="99059" marT="45719" marB="45719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Quarta</a:t>
                      </a:r>
                    </a:p>
                    <a:p>
                      <a:pPr algn="ctr"/>
                      <a:r>
                        <a:rPr lang="pt-BR" sz="1600" dirty="0"/>
                        <a:t>02/10</a:t>
                      </a:r>
                    </a:p>
                  </a:txBody>
                  <a:tcPr marL="99059" marR="99059" marT="45719" marB="45719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Quinta</a:t>
                      </a:r>
                    </a:p>
                    <a:p>
                      <a:pPr algn="ctr"/>
                      <a:r>
                        <a:rPr lang="pt-BR" sz="1600" dirty="0"/>
                        <a:t>03/10</a:t>
                      </a:r>
                    </a:p>
                  </a:txBody>
                  <a:tcPr marL="99059" marR="99059" marT="45719" marB="45719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Sexta</a:t>
                      </a:r>
                    </a:p>
                    <a:p>
                      <a:pPr algn="ctr"/>
                      <a:r>
                        <a:rPr lang="pt-BR" sz="1600" dirty="0"/>
                        <a:t>04/10</a:t>
                      </a:r>
                    </a:p>
                  </a:txBody>
                  <a:tcPr marL="99059" marR="99059" marT="45719" marB="45719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0198">
                <a:tc>
                  <a:txBody>
                    <a:bodyPr/>
                    <a:lstStyle/>
                    <a:p>
                      <a:pPr algn="ctr"/>
                      <a:endParaRPr lang="pt-BR" sz="1100" b="1" dirty="0"/>
                    </a:p>
                    <a:p>
                      <a:pPr algn="ctr"/>
                      <a:endParaRPr lang="pt-BR" sz="1100" b="1" dirty="0"/>
                    </a:p>
                    <a:p>
                      <a:pPr algn="ctr"/>
                      <a:r>
                        <a:rPr lang="pt-BR" sz="1400" b="1" dirty="0"/>
                        <a:t>LANCHE</a:t>
                      </a:r>
                      <a:r>
                        <a:rPr lang="pt-BR" sz="1400" b="1" baseline="0" dirty="0"/>
                        <a:t> DA MANHÃ/TARDE/NOITE</a:t>
                      </a:r>
                      <a:endParaRPr lang="pt-BR" sz="1400" b="1" dirty="0"/>
                    </a:p>
                  </a:txBody>
                  <a:tcPr marL="99059" marR="99059" marT="45719" marB="45719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282700" algn="l"/>
                        </a:tabLst>
                      </a:pPr>
                      <a:r>
                        <a:rPr lang="pt-BR" sz="12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chitect"/>
                        </a:rPr>
                        <a:t>MACARRONADA C/ MOLHO DE FRANGO DESFIADO E LEGUMES (TOMATE, CHUCHU, CENOURA, AZEITONA E CHEIRO-VERDE)</a:t>
                      </a:r>
                      <a:endParaRPr lang="pt-BR" sz="1200">
                        <a:effectLst/>
                        <a:latin typeface="Architect"/>
                        <a:ea typeface="Times New Roman" panose="02020603050405020304" pitchFamily="18" charset="0"/>
                        <a:cs typeface="Architect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282700" algn="l"/>
                        </a:tabLst>
                      </a:pPr>
                      <a:r>
                        <a:rPr lang="pt-BR" sz="12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chitect"/>
                        </a:rPr>
                        <a:t>PÃO DE LEITE RECHEADO C/ PATÊ DE FRANGO + SUCO DE UVA C/ MAÇA </a:t>
                      </a:r>
                      <a:endParaRPr lang="pt-BR" sz="1200">
                        <a:effectLst/>
                        <a:latin typeface="Architect"/>
                        <a:ea typeface="Times New Roman" panose="02020603050405020304" pitchFamily="18" charset="0"/>
                        <a:cs typeface="Architect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282700" algn="l"/>
                        </a:tabLst>
                      </a:pPr>
                      <a:r>
                        <a:rPr lang="pt-BR" sz="12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chitect"/>
                        </a:rPr>
                        <a:t>ARROZ BRANCO + FEIJÃO PRETO C/ CARNE SUÍNA EM TIRAS, BATATA, ABÓBORA, COUVE E CHEIRO-VERDE</a:t>
                      </a:r>
                      <a:endParaRPr lang="pt-BR" sz="1200">
                        <a:effectLst/>
                        <a:latin typeface="Architect"/>
                        <a:ea typeface="Times New Roman" panose="02020603050405020304" pitchFamily="18" charset="0"/>
                        <a:cs typeface="Architect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282700" algn="l"/>
                        </a:tabLst>
                      </a:pPr>
                      <a:r>
                        <a:rPr lang="pt-BR" sz="12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chitect"/>
                        </a:rPr>
                        <a:t>PÃO DE LEITE RECHEADO C/ PRESUNTO + LEITE INTEGRAL C/ CACAU EM PÓ ENRIQUECIDO C/ VITAMINAS E MINERAIS </a:t>
                      </a:r>
                      <a:endParaRPr lang="pt-BR" sz="1200">
                        <a:effectLst/>
                        <a:latin typeface="Architect"/>
                        <a:ea typeface="Times New Roman" panose="02020603050405020304" pitchFamily="18" charset="0"/>
                        <a:cs typeface="Architect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282700" algn="l"/>
                        </a:tabLst>
                      </a:pPr>
                      <a:r>
                        <a:rPr lang="pt-BR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chitect"/>
                        </a:rPr>
                        <a:t> </a:t>
                      </a:r>
                      <a:endParaRPr lang="pt-BR" sz="1200" dirty="0">
                        <a:effectLst/>
                        <a:latin typeface="Architect"/>
                        <a:ea typeface="Times New Roman" panose="02020603050405020304" pitchFamily="18" charset="0"/>
                        <a:cs typeface="Architec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282700" algn="l"/>
                        </a:tabLst>
                      </a:pPr>
                      <a:r>
                        <a:rPr lang="pt-BR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chitect"/>
                        </a:rPr>
                        <a:t> </a:t>
                      </a:r>
                      <a:endParaRPr lang="pt-BR" sz="1200" dirty="0">
                        <a:effectLst/>
                        <a:latin typeface="Architect"/>
                        <a:ea typeface="Times New Roman" panose="02020603050405020304" pitchFamily="18" charset="0"/>
                        <a:cs typeface="Architect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282700" algn="l"/>
                        </a:tabLst>
                      </a:pPr>
                      <a:r>
                        <a:rPr lang="pt-BR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chitect"/>
                        </a:rPr>
                        <a:t>PONTO FACULTATIVO</a:t>
                      </a:r>
                      <a:endParaRPr lang="pt-BR" sz="1200" dirty="0">
                        <a:effectLst/>
                        <a:latin typeface="Architect"/>
                        <a:ea typeface="Times New Roman" panose="02020603050405020304" pitchFamily="18" charset="0"/>
                        <a:cs typeface="Architect"/>
                      </a:endParaRPr>
                    </a:p>
                  </a:txBody>
                  <a:tcPr marL="26670" marR="2667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1" name="Retângulo 20"/>
          <p:cNvSpPr/>
          <p:nvPr/>
        </p:nvSpPr>
        <p:spPr>
          <a:xfrm>
            <a:off x="-1238285" y="142868"/>
            <a:ext cx="464346" cy="35719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817" tIns="40907" rIns="81817" bIns="40907" rtlCol="0" anchor="ctr"/>
          <a:lstStyle/>
          <a:p>
            <a:pPr algn="ctr"/>
            <a:endParaRPr lang="pt-BR"/>
          </a:p>
        </p:txBody>
      </p:sp>
      <p:sp>
        <p:nvSpPr>
          <p:cNvPr id="22" name="Retângulo 21"/>
          <p:cNvSpPr/>
          <p:nvPr/>
        </p:nvSpPr>
        <p:spPr>
          <a:xfrm>
            <a:off x="-1238285" y="642934"/>
            <a:ext cx="464346" cy="35719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817" tIns="40907" rIns="81817" bIns="40907" rtlCol="0" anchor="ctr"/>
          <a:lstStyle/>
          <a:p>
            <a:pPr algn="ctr"/>
            <a:endParaRPr lang="pt-BR"/>
          </a:p>
        </p:txBody>
      </p:sp>
      <p:sp>
        <p:nvSpPr>
          <p:cNvPr id="23" name="Retângulo 22"/>
          <p:cNvSpPr/>
          <p:nvPr/>
        </p:nvSpPr>
        <p:spPr>
          <a:xfrm>
            <a:off x="-1238285" y="1142998"/>
            <a:ext cx="464346" cy="35719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817" tIns="40907" rIns="81817" bIns="40907" rtlCol="0" anchor="ctr"/>
          <a:lstStyle/>
          <a:p>
            <a:pPr algn="ctr"/>
            <a:endParaRPr lang="pt-BR"/>
          </a:p>
        </p:txBody>
      </p:sp>
      <p:sp>
        <p:nvSpPr>
          <p:cNvPr id="24" name="Retângulo 23"/>
          <p:cNvSpPr/>
          <p:nvPr/>
        </p:nvSpPr>
        <p:spPr>
          <a:xfrm>
            <a:off x="5667380" y="500042"/>
            <a:ext cx="2643206" cy="1067498"/>
          </a:xfrm>
          <a:prstGeom prst="rect">
            <a:avLst/>
          </a:prstGeom>
        </p:spPr>
        <p:txBody>
          <a:bodyPr wrap="square" lIns="81817" tIns="40907" rIns="81817" bIns="40907">
            <a:spAutoFit/>
          </a:bodyPr>
          <a:lstStyle/>
          <a:p>
            <a:pPr algn="ctr"/>
            <a:r>
              <a:rPr lang="pt-BR" sz="2700" b="1" dirty="0">
                <a:solidFill>
                  <a:srgbClr val="011327"/>
                </a:solidFill>
              </a:rPr>
              <a:t>Mês de </a:t>
            </a:r>
          </a:p>
          <a:p>
            <a:pPr algn="ctr"/>
            <a:r>
              <a:rPr lang="pt-BR" sz="3700" b="1" dirty="0">
                <a:solidFill>
                  <a:srgbClr val="011327"/>
                </a:solidFill>
              </a:rPr>
              <a:t>OUTUBRO</a:t>
            </a:r>
            <a:endParaRPr lang="pt-BR" sz="3700" dirty="0">
              <a:solidFill>
                <a:srgbClr val="011327"/>
              </a:solidFill>
            </a:endParaRPr>
          </a:p>
        </p:txBody>
      </p:sp>
      <p:sp>
        <p:nvSpPr>
          <p:cNvPr id="29" name="Retângulo 28"/>
          <p:cNvSpPr/>
          <p:nvPr/>
        </p:nvSpPr>
        <p:spPr>
          <a:xfrm>
            <a:off x="523844" y="6072206"/>
            <a:ext cx="7500990" cy="482722"/>
          </a:xfrm>
          <a:prstGeom prst="rect">
            <a:avLst/>
          </a:prstGeom>
        </p:spPr>
        <p:txBody>
          <a:bodyPr wrap="square" lIns="81817" tIns="40907" rIns="81817" bIns="40907">
            <a:spAutoFit/>
          </a:bodyPr>
          <a:lstStyle/>
          <a:p>
            <a:r>
              <a:rPr lang="pt-BR" sz="1300" b="1" dirty="0"/>
              <a:t>NUTRICIONISTA : EDUARDO PIMENTEL NICOLOSI   </a:t>
            </a:r>
          </a:p>
          <a:p>
            <a:r>
              <a:rPr lang="pt-BR" sz="1300" b="1" dirty="0"/>
              <a:t>CRN3:11161</a:t>
            </a:r>
            <a:endParaRPr lang="pt-BR" sz="1300" dirty="0"/>
          </a:p>
        </p:txBody>
      </p:sp>
      <p:sp>
        <p:nvSpPr>
          <p:cNvPr id="12" name="Retângulo 11"/>
          <p:cNvSpPr/>
          <p:nvPr/>
        </p:nvSpPr>
        <p:spPr>
          <a:xfrm>
            <a:off x="1523977" y="928670"/>
            <a:ext cx="1700239" cy="573458"/>
          </a:xfrm>
          <a:prstGeom prst="rect">
            <a:avLst/>
          </a:prstGeom>
        </p:spPr>
        <p:txBody>
          <a:bodyPr wrap="square" lIns="110712" tIns="55356" rIns="110712" bIns="55356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200" b="1" dirty="0"/>
              <a:t>ZONA URBANA</a:t>
            </a:r>
          </a:p>
          <a:p>
            <a:pPr algn="just"/>
            <a:endParaRPr lang="pt-BR" sz="1200" b="1" dirty="0"/>
          </a:p>
        </p:txBody>
      </p:sp>
      <p:sp>
        <p:nvSpPr>
          <p:cNvPr id="14" name="Retângulo 13"/>
          <p:cNvSpPr/>
          <p:nvPr/>
        </p:nvSpPr>
        <p:spPr>
          <a:xfrm>
            <a:off x="1523977" y="1214424"/>
            <a:ext cx="2286016" cy="496514"/>
          </a:xfrm>
          <a:prstGeom prst="rect">
            <a:avLst/>
          </a:prstGeom>
        </p:spPr>
        <p:txBody>
          <a:bodyPr wrap="square" lIns="110712" tIns="55356" rIns="110712" bIns="55356">
            <a:spAutoFit/>
          </a:bodyPr>
          <a:lstStyle/>
          <a:p>
            <a:pPr algn="just"/>
            <a:r>
              <a:rPr lang="pt-BR" sz="1250" b="1" dirty="0"/>
              <a:t>FAIXA ETÁRIA:ACIMA 11  ANOS</a:t>
            </a:r>
          </a:p>
          <a:p>
            <a:pPr algn="just"/>
            <a:endParaRPr lang="pt-BR" sz="1250" b="1" dirty="0"/>
          </a:p>
        </p:txBody>
      </p:sp>
      <p:sp>
        <p:nvSpPr>
          <p:cNvPr id="15" name="Retângulo 14"/>
          <p:cNvSpPr/>
          <p:nvPr/>
        </p:nvSpPr>
        <p:spPr>
          <a:xfrm>
            <a:off x="3809992" y="1214422"/>
            <a:ext cx="1755012" cy="304154"/>
          </a:xfrm>
          <a:prstGeom prst="rect">
            <a:avLst/>
          </a:prstGeom>
        </p:spPr>
        <p:txBody>
          <a:bodyPr wrap="square" lIns="110712" tIns="55356" rIns="110712" bIns="55356">
            <a:spAutoFit/>
          </a:bodyPr>
          <a:lstStyle/>
          <a:p>
            <a:pPr algn="just"/>
            <a:r>
              <a:rPr lang="pt-BR" sz="1250" b="1" dirty="0"/>
              <a:t>     PERÍODO PARCIAL</a:t>
            </a:r>
          </a:p>
        </p:txBody>
      </p:sp>
      <p:sp>
        <p:nvSpPr>
          <p:cNvPr id="30" name="Retângulo 29"/>
          <p:cNvSpPr/>
          <p:nvPr/>
        </p:nvSpPr>
        <p:spPr>
          <a:xfrm>
            <a:off x="1523976" y="714356"/>
            <a:ext cx="6700894" cy="340678"/>
          </a:xfrm>
          <a:prstGeom prst="rect">
            <a:avLst/>
          </a:prstGeom>
        </p:spPr>
        <p:txBody>
          <a:bodyPr wrap="square" lIns="91383" tIns="45692" rIns="91383" bIns="45692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200" b="1" dirty="0"/>
              <a:t>CARDÁPIO:  ENSINO FUNDAMENTAL – MÉDIO E EJA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309530" y="4500570"/>
            <a:ext cx="7500990" cy="282668"/>
          </a:xfrm>
          <a:prstGeom prst="rect">
            <a:avLst/>
          </a:prstGeom>
        </p:spPr>
        <p:txBody>
          <a:bodyPr wrap="square" lIns="81817" tIns="40907" rIns="81817" bIns="40907">
            <a:spAutoFit/>
          </a:bodyPr>
          <a:lstStyle/>
          <a:p>
            <a:r>
              <a:rPr lang="pt-BR" sz="1300" b="1" dirty="0"/>
              <a:t>OBS. CARDÁPIO SUJEITO A ALTERAÇÃO</a:t>
            </a:r>
            <a:endParaRPr lang="pt-BR" sz="1300" dirty="0"/>
          </a:p>
        </p:txBody>
      </p:sp>
      <p:pic>
        <p:nvPicPr>
          <p:cNvPr id="18" name="Picture 2" descr="C:\Users\Cozinha\Downloads\assinatura-removebg-preview.png"/>
          <p:cNvPicPr>
            <a:picLocks noChangeAspect="1" noChangeArrowheads="1"/>
          </p:cNvPicPr>
          <p:nvPr/>
        </p:nvPicPr>
        <p:blipFill>
          <a:blip r:embed="rId5">
            <a:lum bright="40000"/>
          </a:blip>
          <a:srcRect/>
          <a:stretch>
            <a:fillRect/>
          </a:stretch>
        </p:blipFill>
        <p:spPr bwMode="auto">
          <a:xfrm>
            <a:off x="881034" y="5357826"/>
            <a:ext cx="2357454" cy="1675367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</p:pic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8310586" y="142852"/>
          <a:ext cx="11938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r:id="rId6" imgW="6373115" imgH="6190476" progId="">
                  <p:embed/>
                </p:oleObj>
              </mc:Choice>
              <mc:Fallback>
                <p:oleObj r:id="rId6" imgW="6373115" imgH="6190476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0586" y="142852"/>
                        <a:ext cx="11938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149</Words>
  <Application>Microsoft Office PowerPoint</Application>
  <PresentationFormat>Papel A4 (210 x 297 mm)</PresentationFormat>
  <Paragraphs>32</Paragraphs>
  <Slides>1</Slides>
  <Notes>1</Notes>
  <HiddenSlides>0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0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Architect</vt:lpstr>
      <vt:lpstr>Arial</vt:lpstr>
      <vt:lpstr>Calibri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Cozinha</dc:creator>
  <cp:lastModifiedBy>User</cp:lastModifiedBy>
  <cp:revision>132</cp:revision>
  <dcterms:created xsi:type="dcterms:W3CDTF">2021-09-24T14:10:32Z</dcterms:created>
  <dcterms:modified xsi:type="dcterms:W3CDTF">2024-09-26T15:08:09Z</dcterms:modified>
</cp:coreProperties>
</file>