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9906000" cy="6858000" type="A4"/>
  <p:notesSz cx="9926638" cy="6797675"/>
  <p:defaultTextStyle>
    <a:defPPr>
      <a:defRPr lang="pt-BR"/>
    </a:defPPr>
    <a:lvl1pPr marL="0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1327"/>
    <a:srgbClr val="33CC33"/>
    <a:srgbClr val="B6B6B6"/>
    <a:srgbClr val="99CCFF"/>
    <a:srgbClr val="0181BD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324" y="624"/>
      </p:cViewPr>
      <p:guideLst>
        <p:guide orient="horz" pos="2162"/>
        <p:guide pos="312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FF6855-8574-479A-B143-B497E252A046}" type="datetimeFigureOut">
              <a:rPr lang="pt-BR" smtClean="0"/>
              <a:pPr/>
              <a:t>24/08/2023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6D727-53AA-4872-B7B5-DDC9DB1899E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C1E40-CE88-47E5-ADD5-A82D183CA504}" type="datetimeFigureOut">
              <a:rPr lang="pt-BR" smtClean="0"/>
              <a:pPr/>
              <a:t>24/08/2023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122613" y="509588"/>
            <a:ext cx="36814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2262" cy="3059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F2EA22-DF62-404F-9D81-0C6E0DA21C8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6" y="2130441"/>
            <a:ext cx="8420099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3" y="3886204"/>
            <a:ext cx="6934201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9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8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7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6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5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54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63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72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24/08/2023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24/08/2023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181857" y="274653"/>
            <a:ext cx="2228850" cy="5851526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95308" y="274653"/>
            <a:ext cx="6521448" cy="5851526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24/08/2023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24/08/2023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15" y="4406908"/>
            <a:ext cx="8420099" cy="1362076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15" y="2906723"/>
            <a:ext cx="8420099" cy="1500185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90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181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272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6363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0453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4544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8635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2726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24/08/2023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95301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35555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24/08/2023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535123"/>
            <a:ext cx="4376871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3" y="2174878"/>
            <a:ext cx="4376871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21" y="1535123"/>
            <a:ext cx="4378590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21" y="2174878"/>
            <a:ext cx="4378590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24/08/2023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24/08/2023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24/08/2023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16" y="273056"/>
            <a:ext cx="3259003" cy="1162051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6" y="273062"/>
            <a:ext cx="5537729" cy="5853114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16" y="1435113"/>
            <a:ext cx="325900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24/08/2023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9" y="4800611"/>
            <a:ext cx="5943600" cy="56674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9" y="612778"/>
            <a:ext cx="5943600" cy="4114800"/>
          </a:xfrm>
        </p:spPr>
        <p:txBody>
          <a:bodyPr/>
          <a:lstStyle>
            <a:lvl1pPr marL="0" indent="0">
              <a:buNone/>
              <a:defRPr sz="3000"/>
            </a:lvl1pPr>
            <a:lvl2pPr marL="409076" indent="0">
              <a:buNone/>
              <a:defRPr sz="2500"/>
            </a:lvl2pPr>
            <a:lvl3pPr marL="818152" indent="0">
              <a:buNone/>
              <a:defRPr sz="2100"/>
            </a:lvl3pPr>
            <a:lvl4pPr marL="1227228" indent="0">
              <a:buNone/>
              <a:defRPr sz="1800"/>
            </a:lvl4pPr>
            <a:lvl5pPr marL="1636303" indent="0">
              <a:buNone/>
              <a:defRPr sz="1800"/>
            </a:lvl5pPr>
            <a:lvl6pPr marL="2045379" indent="0">
              <a:buNone/>
              <a:defRPr sz="1800"/>
            </a:lvl6pPr>
            <a:lvl7pPr marL="2454453" indent="0">
              <a:buNone/>
              <a:defRPr sz="1800"/>
            </a:lvl7pPr>
            <a:lvl8pPr marL="2863531" indent="0">
              <a:buNone/>
              <a:defRPr sz="1800"/>
            </a:lvl8pPr>
            <a:lvl9pPr marL="3272607" indent="0">
              <a:buNone/>
              <a:defRPr sz="18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9" y="5367353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24/08/2023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3" y="274642"/>
            <a:ext cx="8915400" cy="1143000"/>
          </a:xfrm>
          <a:prstGeom prst="rect">
            <a:avLst/>
          </a:prstGeom>
        </p:spPr>
        <p:txBody>
          <a:bodyPr vert="horz" lIns="81817" tIns="40907" rIns="81817" bIns="40907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600206"/>
            <a:ext cx="8915400" cy="4525964"/>
          </a:xfrm>
          <a:prstGeom prst="rect">
            <a:avLst/>
          </a:prstGeom>
        </p:spPr>
        <p:txBody>
          <a:bodyPr vert="horz" lIns="81817" tIns="40907" rIns="81817" bIns="40907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1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C97DF-2B95-4CBC-B3B5-8029E11633D6}" type="datetimeFigureOut">
              <a:rPr lang="pt-BR" smtClean="0"/>
              <a:pPr/>
              <a:t>24/08/2023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6" y="6356362"/>
            <a:ext cx="3136901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5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18152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6803" indent="-306803" algn="l" defTabSz="818152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64749" indent="-255673" algn="l" defTabSz="818152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691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31763" indent="-204537" algn="l" defTabSz="818152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40842" indent="-204537" algn="l" defTabSz="818152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991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899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8072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77143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09076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18152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27228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3630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45379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5445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63531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272607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738290" y="214290"/>
            <a:ext cx="5545838" cy="875138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r>
              <a:rPr lang="pt-BR" sz="1200" b="1" dirty="0">
                <a:latin typeface="+mj-lt"/>
              </a:rPr>
              <a:t>DIVISÃO DE ALIMENTAÇÃO ESCOLAR - MUNICÍPIO DE ASSIS – SP</a:t>
            </a:r>
          </a:p>
          <a:p>
            <a:r>
              <a:rPr lang="pt-BR" sz="1200" b="1" dirty="0">
                <a:latin typeface="+mj-lt"/>
              </a:rPr>
              <a:t>PROGRAMA NACIONAL DE ALIMENTAÇÃO ESCOLAR – PNAE</a:t>
            </a:r>
            <a:endParaRPr lang="pt-BR" sz="1200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pt-BR" sz="1100" dirty="0"/>
          </a:p>
          <a:p>
            <a:endParaRPr lang="pt-BR" sz="11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50" y="214297"/>
            <a:ext cx="1010821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/>
        </p:nvGraphicFramePr>
        <p:xfrm>
          <a:off x="380968" y="1357298"/>
          <a:ext cx="9023701" cy="489111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43635"/>
                <a:gridCol w="1556695"/>
                <a:gridCol w="1637146"/>
                <a:gridCol w="1669508"/>
                <a:gridCol w="1596921"/>
                <a:gridCol w="1619796"/>
              </a:tblGrid>
              <a:tr h="571504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Segunda</a:t>
                      </a:r>
                    </a:p>
                    <a:p>
                      <a:pPr algn="ctr"/>
                      <a:r>
                        <a:rPr lang="pt-BR" sz="1500" dirty="0" smtClean="0"/>
                        <a:t>28/08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Terça</a:t>
                      </a:r>
                    </a:p>
                    <a:p>
                      <a:pPr algn="ctr"/>
                      <a:r>
                        <a:rPr lang="pt-BR" sz="1500" dirty="0" smtClean="0"/>
                        <a:t>29/08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Quarta</a:t>
                      </a:r>
                    </a:p>
                    <a:p>
                      <a:pPr algn="ctr"/>
                      <a:r>
                        <a:rPr lang="pt-BR" sz="1500" dirty="0" smtClean="0"/>
                        <a:t>30/08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Quinta</a:t>
                      </a:r>
                    </a:p>
                    <a:p>
                      <a:pPr algn="ctr"/>
                      <a:r>
                        <a:rPr lang="pt-BR" sz="1500" dirty="0" smtClean="0"/>
                        <a:t>31/08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Sexta</a:t>
                      </a:r>
                    </a:p>
                    <a:p>
                      <a:pPr algn="ctr"/>
                      <a:r>
                        <a:rPr lang="pt-BR" sz="1500" dirty="0" smtClean="0"/>
                        <a:t>01/09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1000132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CAFÉ</a:t>
                      </a:r>
                      <a:r>
                        <a:rPr lang="pt-BR" sz="1400" b="1" baseline="0" dirty="0" smtClean="0"/>
                        <a:t> DA MANHÃ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BISCOITO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INTEGRAL CACAU +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LEITE INTEGRAL C/ CACAU EM PÓ ENRIQUECIDO C/ VITAMINAS</a:t>
                      </a: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PÃO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CASEIRO C/ MARGARINA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+ LEITE INTEGRAL C/ CACAU EM PÓ ENRIQUECIDO C/ VITAMINAS E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MINERAIS</a:t>
                      </a: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BISCOITO SALGADO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PALITOS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 + BEBIDA LACTEA SABOR CAPUCCINO ENRIQUECIDA C/ VITAMINAS E MINERAIS</a:t>
                      </a: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BISCOITO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TIPO LEITE +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LEITE INTEGRAL C/ CACAU EM PÓ ENRIQUECIDO C/ VITAMINAS E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MINERAIS </a:t>
                      </a:r>
                      <a:r>
                        <a:rPr lang="pt-BR" sz="1250" b="1" dirty="0" smtClean="0">
                          <a:latin typeface="+mn-lt"/>
                          <a:ea typeface="Times New Roman"/>
                          <a:cs typeface="Times New Roman"/>
                        </a:rPr>
                        <a:t>+ 01 FRUTA</a:t>
                      </a:r>
                      <a:endParaRPr lang="pt-BR" sz="125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PÃO DE LEITE RECHEADO C/ 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PATÊ DE FRANGO +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SUCO DE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MANGA</a:t>
                      </a:r>
                      <a:endParaRPr lang="pt-BR" sz="1200" b="1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  <a:tr h="2117430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ALMOÇO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COMUM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STROGONOFF DE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FRANGO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ABOBRINHA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REFOGADA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REPOLHO C/ TOMATE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C/ ERVILHAS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COMUM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05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CARNE BOVINA EM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TIRAS </a:t>
                      </a: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COZIDA C/ TOMATE, CENOURA E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CEBOLA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05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CREME DE MILHO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VERDE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9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BETERRABA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COMUM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05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FILÉ DE TILÁPIA COZIDO C/ BATATA, CENOURA, AZEITONA PRETA, TOMATE E CHEIRO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VERDE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05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FAROFA DE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COUVE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9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ALFACE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MACARRÃO AO SUGO (MOLHO DE TOMATE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)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COXINHA DA ASA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ASSADA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CHUCHU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REFOGADO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ACELGA C/ MANGA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PRETO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CARNE SUÍNA EM TIRAS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ACEBOLADA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POLENTA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SIMPLES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PEPINO C/ TOMATE CEREJA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  <a:tr h="960144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LANCHE DA TARDE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PÃO</a:t>
                      </a:r>
                      <a:r>
                        <a:rPr lang="pt-BR" sz="1200" b="1" i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DE QUEIJO +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BEBIDA LACTEA SABOR NAPOLITANO ENRIQUECIDA C/ VITAMINAS E MINERAIS</a:t>
                      </a: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TORTA DE CARNE MOÍDA C/ LEGUMES (TOMATE, CENOURA,</a:t>
                      </a:r>
                      <a:r>
                        <a:rPr lang="pt-BR" sz="1200" b="1" i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CEBOLA E ERVILHAS) + SUCO DE MARACUJÁ</a:t>
                      </a: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BOLO </a:t>
                      </a:r>
                      <a:r>
                        <a:rPr lang="pt-BR" sz="1200" b="1" smtClean="0">
                          <a:latin typeface="+mn-lt"/>
                          <a:ea typeface="Times New Roman"/>
                          <a:cs typeface="Times New Roman"/>
                        </a:rPr>
                        <a:t>DE CHOCOLATE TIPO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PÃO DE MEL </a:t>
                      </a:r>
                      <a:r>
                        <a:rPr lang="pt-BR" sz="1200" b="1" smtClean="0">
                          <a:latin typeface="+mn-lt"/>
                          <a:ea typeface="Times New Roman"/>
                          <a:cs typeface="Times New Roman"/>
                        </a:rPr>
                        <a:t>+ SUCO DE LARANJA</a:t>
                      </a: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PÃO CASEIRO DE BATATA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C/ REQUEIJÃO +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BEBIDA LACTEA 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SALADA DE FRUTAS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ENRIQUECIDA C/ VITAMINAS E MINERAIS</a:t>
                      </a: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QUIBE DE FORNO RECHEADO C/ MUSSARELA,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CEBOLA E CHEIRO VERDE + SUCO DE UVA C/ MAÇA</a:t>
                      </a:r>
                      <a:endParaRPr lang="pt-BR" sz="1200" b="1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6" y="142866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-1238286" y="642932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-1238286" y="1142996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5595946" y="214294"/>
            <a:ext cx="2571763" cy="106749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700" b="1" dirty="0">
                <a:solidFill>
                  <a:srgbClr val="011327"/>
                </a:solidFill>
              </a:rPr>
              <a:t>Mês de </a:t>
            </a:r>
          </a:p>
          <a:p>
            <a:pPr algn="ctr"/>
            <a:r>
              <a:rPr lang="pt-BR" sz="3700" b="1" dirty="0" smtClean="0">
                <a:solidFill>
                  <a:srgbClr val="011327"/>
                </a:solidFill>
              </a:rPr>
              <a:t>AGOSTO</a:t>
            </a:r>
            <a:endParaRPr lang="pt-BR" sz="3700" b="1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523844" y="6429396"/>
            <a:ext cx="7500990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200" b="1" dirty="0"/>
              <a:t>NUTRICIONISTA : EDUARDO PIMENTEL NICOLOSI  </a:t>
            </a:r>
            <a:r>
              <a:rPr lang="pt-BR" sz="1200" b="1" dirty="0" smtClean="0"/>
              <a:t>- CRN3:11161</a:t>
            </a:r>
            <a:endParaRPr lang="pt-BR" sz="1200" dirty="0"/>
          </a:p>
        </p:txBody>
      </p:sp>
      <p:sp>
        <p:nvSpPr>
          <p:cNvPr id="12" name="Retângulo 11"/>
          <p:cNvSpPr/>
          <p:nvPr/>
        </p:nvSpPr>
        <p:spPr>
          <a:xfrm>
            <a:off x="1752570" y="821716"/>
            <a:ext cx="1700239" cy="534986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ZONA URBANA</a:t>
            </a:r>
          </a:p>
          <a:p>
            <a:pPr algn="just"/>
            <a:endParaRPr lang="pt-BR" sz="1100" b="1" dirty="0">
              <a:latin typeface="+mj-lt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738290" y="1071546"/>
            <a:ext cx="1928826" cy="281070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100" b="1" dirty="0">
                <a:latin typeface="+mj-lt"/>
              </a:rPr>
              <a:t>FAIXA ETÁRIA </a:t>
            </a:r>
            <a:r>
              <a:rPr lang="pt-BR" sz="1100" b="1" dirty="0" smtClean="0">
                <a:latin typeface="+mj-lt"/>
              </a:rPr>
              <a:t>10 a 18 </a:t>
            </a:r>
            <a:r>
              <a:rPr lang="pt-BR" sz="1100" b="1" dirty="0">
                <a:latin typeface="+mj-lt"/>
              </a:rPr>
              <a:t>anos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3605744" y="1064717"/>
            <a:ext cx="1755012" cy="296459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00" b="1" dirty="0">
                <a:latin typeface="+mj-lt"/>
              </a:rPr>
              <a:t>PERÍODO </a:t>
            </a:r>
            <a:r>
              <a:rPr lang="pt-BR" sz="1200" b="1" dirty="0" smtClean="0">
                <a:latin typeface="+mj-lt"/>
              </a:rPr>
              <a:t>INTEGRAL</a:t>
            </a:r>
            <a:endParaRPr lang="pt-BR" sz="1200" b="1" dirty="0">
              <a:latin typeface="+mj-lt"/>
            </a:endParaRPr>
          </a:p>
        </p:txBody>
      </p:sp>
      <p:sp>
        <p:nvSpPr>
          <p:cNvPr id="30" name="Retângulo 29"/>
          <p:cNvSpPr/>
          <p:nvPr/>
        </p:nvSpPr>
        <p:spPr>
          <a:xfrm>
            <a:off x="1752568" y="627310"/>
            <a:ext cx="3629066" cy="319967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CARDÁPIO: </a:t>
            </a:r>
            <a:r>
              <a:rPr lang="pt-BR" sz="1100" b="1" dirty="0" smtClean="0">
                <a:latin typeface="+mj-lt"/>
              </a:rPr>
              <a:t> </a:t>
            </a:r>
            <a:r>
              <a:rPr lang="pt-BR" sz="1100" b="1" dirty="0">
                <a:latin typeface="+mj-lt"/>
              </a:rPr>
              <a:t>ENSINO </a:t>
            </a:r>
            <a:r>
              <a:rPr lang="pt-BR" sz="1100" b="1" dirty="0" smtClean="0">
                <a:latin typeface="+mj-lt"/>
              </a:rPr>
              <a:t>FUNDAMENTAL E MÉDIO</a:t>
            </a:r>
            <a:endParaRPr lang="pt-BR" sz="1100" b="1" dirty="0">
              <a:latin typeface="+mj-lt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6607911" y="6429396"/>
            <a:ext cx="3298089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>
            <a:defPPr>
              <a:defRPr lang="pt-BR"/>
            </a:defPPr>
            <a:lvl1pPr marL="0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076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152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7228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630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5379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445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3531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2607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1" dirty="0" smtClean="0"/>
              <a:t>OBS. CARDÁPIO SUJEITO A ALTERAÇÃO</a:t>
            </a:r>
            <a:endParaRPr lang="pt-BR" sz="1200" dirty="0"/>
          </a:p>
        </p:txBody>
      </p:sp>
      <p:pic>
        <p:nvPicPr>
          <p:cNvPr id="17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 cstate="print">
            <a:lum bright="40000"/>
          </a:blip>
          <a:srcRect/>
          <a:stretch>
            <a:fillRect/>
          </a:stretch>
        </p:blipFill>
        <p:spPr bwMode="auto">
          <a:xfrm>
            <a:off x="1381100" y="5929330"/>
            <a:ext cx="1574154" cy="1118702"/>
          </a:xfrm>
          <a:prstGeom prst="rect">
            <a:avLst/>
          </a:prstGeom>
          <a:noFill/>
          <a:ln w="9525" cmpd="sng">
            <a:noFill/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8239148" y="142852"/>
          <a:ext cx="1194521" cy="1142984"/>
        </p:xfrm>
        <a:graphic>
          <a:graphicData uri="http://schemas.openxmlformats.org/presentationml/2006/ole">
            <p:oleObj spid="_x0000_s1027" r:id="rId6" imgW="6373115" imgH="6190476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4369</TotalTime>
  <Words>336</Words>
  <Application>Microsoft Office PowerPoint</Application>
  <PresentationFormat>Papel A4 (210 x 297 mm)</PresentationFormat>
  <Paragraphs>82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Cozinha</cp:lastModifiedBy>
  <cp:revision>485</cp:revision>
  <dcterms:created xsi:type="dcterms:W3CDTF">2021-09-24T12:11:45Z</dcterms:created>
  <dcterms:modified xsi:type="dcterms:W3CDTF">2023-08-24T17:06:37Z</dcterms:modified>
</cp:coreProperties>
</file>