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9906000" cy="6858000" type="A4"/>
  <p:notesSz cx="6797675" cy="9926638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Estilo Médio 2 - Ênfas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462" y="474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07C602-2DB7-487B-9781-725C009E3C1F}" type="datetimeFigureOut">
              <a:rPr lang="pt-BR" smtClean="0"/>
              <a:pPr/>
              <a:t>04/06/2024</a:t>
            </a:fld>
            <a:endParaRPr lang="pt-BR" dirty="0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711200" y="744538"/>
            <a:ext cx="537527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 dirty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8450BC-B538-48C7-B41F-30054E0FA9C6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890053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711200" y="744538"/>
            <a:ext cx="5375275" cy="3722687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b="1" dirty="0" smtClean="0">
                <a:solidFill>
                  <a:schemeClr val="bg1"/>
                </a:solidFill>
              </a:rPr>
              <a:t>OBS. CARDÁPIO SUJEITO A ALTERAÇÃO</a:t>
            </a:r>
            <a:endParaRPr lang="pt-BR" sz="1200" dirty="0" smtClean="0">
              <a:solidFill>
                <a:schemeClr val="bg1"/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2EA22-DF62-404F-9D81-0C6E0DA21C8C}" type="slidenum">
              <a:rPr lang="pt-BR" smtClean="0"/>
              <a:pPr/>
              <a:t>1</a:t>
            </a:fld>
            <a:endParaRPr lang="pt-BR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42950" y="2130428"/>
            <a:ext cx="84201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2582-BB68-4BDB-9A7E-55DFB20598D6}" type="datetimeFigureOut">
              <a:rPr lang="pt-BR" smtClean="0"/>
              <a:pPr/>
              <a:t>04/06/2024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A5D8-8E83-481C-AC59-0E55B01F045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2582-BB68-4BDB-9A7E-55DFB20598D6}" type="datetimeFigureOut">
              <a:rPr lang="pt-BR" smtClean="0"/>
              <a:pPr/>
              <a:t>04/06/2024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A5D8-8E83-481C-AC59-0E55B01F045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780337" y="274641"/>
            <a:ext cx="2414588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536576" y="274641"/>
            <a:ext cx="7078663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2582-BB68-4BDB-9A7E-55DFB20598D6}" type="datetimeFigureOut">
              <a:rPr lang="pt-BR" smtClean="0"/>
              <a:pPr/>
              <a:t>04/06/2024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A5D8-8E83-481C-AC59-0E55B01F045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2582-BB68-4BDB-9A7E-55DFB20598D6}" type="datetimeFigureOut">
              <a:rPr lang="pt-BR" smtClean="0"/>
              <a:pPr/>
              <a:t>04/06/2024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A5D8-8E83-481C-AC59-0E55B01F045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82506" y="4406903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2582-BB68-4BDB-9A7E-55DFB20598D6}" type="datetimeFigureOut">
              <a:rPr lang="pt-BR" smtClean="0"/>
              <a:pPr/>
              <a:t>04/06/2024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A5D8-8E83-481C-AC59-0E55B01F045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536575" y="1600203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448300" y="1600203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2582-BB68-4BDB-9A7E-55DFB20598D6}" type="datetimeFigureOut">
              <a:rPr lang="pt-BR" smtClean="0"/>
              <a:pPr/>
              <a:t>04/06/2024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A5D8-8E83-481C-AC59-0E55B01F045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032112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032112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2582-BB68-4BDB-9A7E-55DFB20598D6}" type="datetimeFigureOut">
              <a:rPr lang="pt-BR" smtClean="0"/>
              <a:pPr/>
              <a:t>04/06/2024</a:t>
            </a:fld>
            <a:endParaRPr lang="pt-BR" dirty="0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A5D8-8E83-481C-AC59-0E55B01F045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2582-BB68-4BDB-9A7E-55DFB20598D6}" type="datetimeFigureOut">
              <a:rPr lang="pt-BR" smtClean="0"/>
              <a:pPr/>
              <a:t>04/06/2024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A5D8-8E83-481C-AC59-0E55B01F045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2582-BB68-4BDB-9A7E-55DFB20598D6}" type="datetimeFigureOut">
              <a:rPr lang="pt-BR" smtClean="0"/>
              <a:pPr/>
              <a:t>04/06/2024</a:t>
            </a:fld>
            <a:endParaRPr lang="pt-BR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A5D8-8E83-481C-AC59-0E55B01F045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72972" y="273053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95300" y="1435103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2582-BB68-4BDB-9A7E-55DFB20598D6}" type="datetimeFigureOut">
              <a:rPr lang="pt-BR" smtClean="0"/>
              <a:pPr/>
              <a:t>04/06/2024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A5D8-8E83-481C-AC59-0E55B01F045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2582-BB68-4BDB-9A7E-55DFB20598D6}" type="datetimeFigureOut">
              <a:rPr lang="pt-BR" smtClean="0"/>
              <a:pPr/>
              <a:t>04/06/2024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A5D8-8E83-481C-AC59-0E55B01F045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95300" y="1600203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95300" y="6356353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842582-BB68-4BDB-9A7E-55DFB20598D6}" type="datetimeFigureOut">
              <a:rPr lang="pt-BR" smtClean="0"/>
              <a:pPr/>
              <a:t>04/06/2024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384550" y="6356353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7099300" y="6356353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A3A5D8-8E83-481C-AC59-0E55B01F045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/>
          <p:cNvSpPr txBox="1"/>
          <p:nvPr/>
        </p:nvSpPr>
        <p:spPr>
          <a:xfrm>
            <a:off x="1595415" y="142852"/>
            <a:ext cx="5545838" cy="713555"/>
          </a:xfrm>
          <a:prstGeom prst="rect">
            <a:avLst/>
          </a:prstGeom>
          <a:noFill/>
        </p:spPr>
        <p:txBody>
          <a:bodyPr wrap="square" lIns="81817" tIns="40907" rIns="81817" bIns="40907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1000" b="1" dirty="0">
                <a:latin typeface="+mj-lt"/>
              </a:rPr>
              <a:t>DIVISÃO DE ALIMENTAÇÃO ESCOLAR - MUNICÍPIO DE ASSIS – SP</a:t>
            </a:r>
          </a:p>
          <a:p>
            <a:pPr>
              <a:lnSpc>
                <a:spcPct val="150000"/>
              </a:lnSpc>
            </a:pPr>
            <a:r>
              <a:rPr lang="pt-BR" sz="1000" b="1" dirty="0">
                <a:latin typeface="+mj-lt"/>
              </a:rPr>
              <a:t>PROGRAMA NACIONAL DE ALIMENTAÇÃO ESCOLAR – </a:t>
            </a:r>
            <a:r>
              <a:rPr lang="pt-BR" sz="1000" b="1" dirty="0" smtClean="0">
                <a:latin typeface="+mj-lt"/>
              </a:rPr>
              <a:t>PNAE</a:t>
            </a:r>
            <a:endParaRPr lang="pt-BR" sz="1000" dirty="0" smtClean="0">
              <a:latin typeface="+mj-lt"/>
            </a:endParaRPr>
          </a:p>
          <a:p>
            <a:endParaRPr lang="pt-BR" sz="1100" dirty="0"/>
          </a:p>
        </p:txBody>
      </p:sp>
      <p:pic>
        <p:nvPicPr>
          <p:cNvPr id="2053" name="Picture 5" descr="Assis-SP - Região 0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3845" y="142852"/>
            <a:ext cx="1010822" cy="1036744"/>
          </a:xfrm>
          <a:prstGeom prst="rect">
            <a:avLst/>
          </a:prstGeom>
          <a:noFill/>
        </p:spPr>
      </p:pic>
      <p:graphicFrame>
        <p:nvGraphicFramePr>
          <p:cNvPr id="19" name="Tabela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6861848"/>
              </p:ext>
            </p:extLst>
          </p:nvPr>
        </p:nvGraphicFramePr>
        <p:xfrm>
          <a:off x="166654" y="1170071"/>
          <a:ext cx="9395429" cy="5013545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961688"/>
                <a:gridCol w="1657433"/>
                <a:gridCol w="1773367"/>
                <a:gridCol w="1647064"/>
                <a:gridCol w="1809321"/>
                <a:gridCol w="1546556"/>
              </a:tblGrid>
              <a:tr h="455404">
                <a:tc>
                  <a:txBody>
                    <a:bodyPr/>
                    <a:lstStyle/>
                    <a:p>
                      <a:endParaRPr lang="pt-BR" sz="1800" dirty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Segunda</a:t>
                      </a:r>
                    </a:p>
                    <a:p>
                      <a:pPr algn="ctr"/>
                      <a:r>
                        <a:rPr lang="pt-BR" sz="1200" dirty="0" smtClean="0"/>
                        <a:t>10/06</a:t>
                      </a:r>
                      <a:endParaRPr lang="pt-BR" sz="1200" b="1" dirty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Terça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 smtClean="0"/>
                        <a:t>11/06</a:t>
                      </a:r>
                      <a:endParaRPr lang="pt-BR" sz="1200" b="1" dirty="0" smtClean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Quarta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 smtClean="0"/>
                        <a:t>12/06</a:t>
                      </a:r>
                      <a:endParaRPr lang="pt-BR" sz="1200" b="1" dirty="0" smtClean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Quinta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 smtClean="0"/>
                        <a:t>13/06</a:t>
                      </a:r>
                      <a:endParaRPr lang="pt-BR" sz="1200" b="1" dirty="0" smtClean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Sexta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 smtClean="0"/>
                        <a:t>14/06</a:t>
                      </a:r>
                      <a:endParaRPr lang="pt-BR" sz="1200" b="1" dirty="0" smtClean="0"/>
                    </a:p>
                  </a:txBody>
                  <a:tcPr marL="99059" marR="99059" marT="45719" marB="45719"/>
                </a:tc>
              </a:tr>
              <a:tr h="889621">
                <a:tc>
                  <a:txBody>
                    <a:bodyPr/>
                    <a:lstStyle/>
                    <a:p>
                      <a:pPr algn="ctr"/>
                      <a:endParaRPr lang="pt-BR" sz="1100" dirty="0" smtClean="0"/>
                    </a:p>
                    <a:p>
                      <a:pPr algn="ctr"/>
                      <a:r>
                        <a:rPr lang="pt-BR" sz="1100" dirty="0" smtClean="0"/>
                        <a:t>CAFÉ</a:t>
                      </a:r>
                      <a:r>
                        <a:rPr lang="pt-BR" sz="1100" baseline="0" dirty="0" smtClean="0"/>
                        <a:t> DA MANHÃ</a:t>
                      </a:r>
                      <a:endParaRPr lang="pt-BR" sz="1100" b="1" dirty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PAO CASEIRO </a:t>
                      </a:r>
                      <a:r>
                        <a:rPr lang="pt-BR" sz="900" b="0" baseline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C/ MANTEIGA  </a:t>
                      </a:r>
                      <a:r>
                        <a:rPr lang="pt-BR" sz="900" b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+ LEITE</a:t>
                      </a:r>
                      <a:r>
                        <a:rPr lang="pt-BR" sz="900" b="0" baseline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C/ CACAU</a:t>
                      </a:r>
                      <a:r>
                        <a:rPr lang="pt-BR" sz="900" b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+ 01 FRUTA </a:t>
                      </a: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0" dirty="0" smtClean="0">
                          <a:latin typeface="+mn-lt"/>
                        </a:rPr>
                        <a:t> </a:t>
                      </a: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BOLO DE MAÇÃ</a:t>
                      </a: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C/ CASCA E UVA PASSA +  LEITE BATIDO C/ CACAU + 01 FRUTA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900" b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PAOZINHO</a:t>
                      </a: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DE CEBOLA  C/ MANTEIGA </a:t>
                      </a: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+</a:t>
                      </a: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LEITE INTEGRAL BATIDO C/ BANANA E MAÇÃ</a:t>
                      </a:r>
                      <a:endParaRPr lang="pt-BR" sz="900" dirty="0" smtClean="0"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0" dirty="0" smtClean="0">
                          <a:latin typeface="+mn-lt"/>
                        </a:rPr>
                        <a:t> </a:t>
                      </a:r>
                      <a:endParaRPr lang="pt-BR" sz="900" b="0" baseline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PAO CASEIRO </a:t>
                      </a:r>
                      <a:r>
                        <a:rPr lang="pt-BR" sz="900" b="0" baseline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C/ REQUEIJÃO </a:t>
                      </a:r>
                      <a:r>
                        <a:rPr lang="pt-BR" sz="900" b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+ VITAMINA</a:t>
                      </a:r>
                      <a:r>
                        <a:rPr lang="pt-BR" sz="900" b="0" baseline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DE FRUTAS  (BANANA, MAÇÃ E MAMÃO)</a:t>
                      </a:r>
                      <a:r>
                        <a:rPr lang="pt-BR" sz="900" b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+ 01 FRUTA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900" b="0" dirty="0" smtClean="0">
                        <a:latin typeface="+mn-lt"/>
                      </a:endParaRP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900" b="0" dirty="0" smtClean="0">
                          <a:latin typeface="+mn-lt"/>
                        </a:rPr>
                        <a:t>BOLO</a:t>
                      </a:r>
                      <a:r>
                        <a:rPr lang="pt-BR" sz="900" b="0" baseline="0" dirty="0" smtClean="0">
                          <a:latin typeface="+mn-lt"/>
                        </a:rPr>
                        <a:t> DE CHOCOLATE </a:t>
                      </a:r>
                      <a:r>
                        <a:rPr lang="pt-BR" sz="900" b="0" dirty="0" smtClean="0">
                          <a:latin typeface="+mn-lt"/>
                        </a:rPr>
                        <a:t>C/ TAMARA</a:t>
                      </a:r>
                      <a:r>
                        <a:rPr lang="pt-BR" sz="900" b="0" baseline="0" dirty="0" smtClean="0">
                          <a:latin typeface="+mn-lt"/>
                        </a:rPr>
                        <a:t> </a:t>
                      </a:r>
                      <a:r>
                        <a:rPr lang="pt-BR" sz="900" b="0" dirty="0" smtClean="0">
                          <a:latin typeface="+mn-lt"/>
                        </a:rPr>
                        <a:t>+ LEITE</a:t>
                      </a:r>
                      <a:r>
                        <a:rPr lang="pt-BR" sz="900" b="0" baseline="0" dirty="0" smtClean="0">
                          <a:latin typeface="+mn-lt"/>
                        </a:rPr>
                        <a:t> INTEGRAL BATIDO C/ MAÇÃ E MAMÃO </a:t>
                      </a:r>
                      <a:r>
                        <a:rPr lang="pt-BR" sz="900" b="0" dirty="0" smtClean="0">
                          <a:latin typeface="+mn-lt"/>
                        </a:rPr>
                        <a:t>+ 0 1 FRUTA  </a:t>
                      </a:r>
                    </a:p>
                  </a:txBody>
                  <a:tcPr marL="99059" marR="99059" marT="45719" marB="45719"/>
                </a:tc>
              </a:tr>
              <a:tr h="1607413">
                <a:tc>
                  <a:txBody>
                    <a:bodyPr/>
                    <a:lstStyle/>
                    <a:p>
                      <a:pPr algn="ctr"/>
                      <a:endParaRPr lang="pt-BR" sz="1100" dirty="0" smtClean="0"/>
                    </a:p>
                    <a:p>
                      <a:pPr algn="ctr"/>
                      <a:endParaRPr lang="pt-BR" sz="1100" dirty="0" smtClean="0"/>
                    </a:p>
                    <a:p>
                      <a:pPr algn="ctr"/>
                      <a:endParaRPr lang="pt-BR" sz="1100" dirty="0" smtClean="0"/>
                    </a:p>
                    <a:p>
                      <a:pPr algn="ctr"/>
                      <a:r>
                        <a:rPr lang="pt-BR" sz="1100" dirty="0" smtClean="0"/>
                        <a:t>ALMOÇO</a:t>
                      </a:r>
                      <a:endParaRPr lang="pt-BR" sz="1100" b="1" dirty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MACARRONADA</a:t>
                      </a: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COM MOLHO DE </a:t>
                      </a:r>
                      <a:r>
                        <a:rPr lang="pt-BR" sz="900" b="1" baseline="0" dirty="0" smtClean="0">
                          <a:latin typeface="+mn-lt"/>
                          <a:ea typeface="Times New Roman"/>
                          <a:cs typeface="Times New Roman"/>
                        </a:rPr>
                        <a:t>CARNE MOIDA </a:t>
                      </a: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C/ CEBOLA, TOMATE E CHEIRO VERDE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900" b="0" baseline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900" dirty="0" smtClean="0">
                          <a:effectLst/>
                          <a:latin typeface="+mn-lt"/>
                          <a:ea typeface="Times New Roman"/>
                          <a:cs typeface="Calibri"/>
                        </a:rPr>
                        <a:t>FAROFA</a:t>
                      </a:r>
                      <a:r>
                        <a:rPr lang="pt-BR" sz="900" baseline="0" dirty="0" smtClean="0">
                          <a:effectLst/>
                          <a:latin typeface="+mn-lt"/>
                          <a:ea typeface="Times New Roman"/>
                          <a:cs typeface="Calibri"/>
                        </a:rPr>
                        <a:t> DE </a:t>
                      </a:r>
                      <a:r>
                        <a:rPr lang="pt-BR" sz="900" dirty="0" smtClean="0">
                          <a:effectLst/>
                          <a:latin typeface="+mn-lt"/>
                          <a:ea typeface="Times New Roman"/>
                          <a:cs typeface="Calibri"/>
                        </a:rPr>
                        <a:t>ABOBRINHA</a:t>
                      </a:r>
                      <a:r>
                        <a:rPr lang="pt-BR" sz="900" baseline="0" dirty="0" smtClean="0">
                          <a:effectLst/>
                          <a:latin typeface="+mn-lt"/>
                          <a:ea typeface="Times New Roman"/>
                          <a:cs typeface="Calibri"/>
                        </a:rPr>
                        <a:t> </a:t>
                      </a:r>
                      <a:endParaRPr lang="pt-BR" sz="900" dirty="0" smtClean="0"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  <a:tabLst>
                          <a:tab pos="1282700" algn="l"/>
                        </a:tabLst>
                      </a:pP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SALADA DE BETERRABA C/ CEBOLA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  <a:tabLst>
                          <a:tab pos="1282700" algn="l"/>
                        </a:tabLst>
                      </a:pPr>
                      <a:r>
                        <a:rPr lang="pt-BR" sz="900" b="1" baseline="0" dirty="0" smtClean="0">
                          <a:solidFill>
                            <a:srgbClr val="FF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*ARROZ/ FEIJÃO OPCIONAL</a:t>
                      </a:r>
                      <a:endParaRPr lang="pt-BR" sz="900" b="1" dirty="0" smtClean="0">
                        <a:solidFill>
                          <a:srgbClr val="FF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96997" marR="969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ARROZ BRANCO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  <a:tabLst>
                          <a:tab pos="1282700" algn="l"/>
                        </a:tabLst>
                      </a:pP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FEIJÃO </a:t>
                      </a: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COMUM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  <a:tabLst>
                          <a:tab pos="1282700" algn="l"/>
                        </a:tabLst>
                      </a:pPr>
                      <a:r>
                        <a:rPr lang="pt-BR" sz="900" b="0" baseline="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PICADINHO DE CARNE BOVINA C/ LEGUMES  BATATA, CENOURA C/   CEBOLA E CHEIRO VERDE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  <a:tabLst>
                          <a:tab pos="1282700" algn="l"/>
                        </a:tabLst>
                      </a:pPr>
                      <a:r>
                        <a:rPr lang="pt-BR" sz="900" b="0" baseline="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CREME DE MILHO VERDE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  <a:tabLst>
                          <a:tab pos="1282700" algn="l"/>
                        </a:tabLst>
                      </a:pPr>
                      <a:r>
                        <a:rPr lang="pt-BR" sz="900" b="0" baseline="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SALADA  REPOLHO C/ TOMATE CEREJA  </a:t>
                      </a:r>
                      <a:endParaRPr lang="pt-BR" sz="900" b="0" dirty="0" smtClean="0"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89535" marR="895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ARROZ BRANCO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  <a:tabLst>
                          <a:tab pos="1282700" algn="l"/>
                        </a:tabLst>
                      </a:pP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FEIJÃO </a:t>
                      </a: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COMUM</a:t>
                      </a:r>
                      <a:endParaRPr lang="pt-BR" sz="900" b="0" dirty="0" smtClean="0"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dirty="0" smtClean="0">
                          <a:effectLst/>
                          <a:latin typeface="+mn-lt"/>
                          <a:ea typeface="Times New Roman"/>
                          <a:cs typeface="Calibri"/>
                        </a:rPr>
                        <a:t>OVOS MEXIDOS C/ MUSSARELA,</a:t>
                      </a:r>
                      <a:r>
                        <a:rPr lang="pt-BR" sz="900" baseline="0" dirty="0" smtClean="0">
                          <a:effectLst/>
                          <a:latin typeface="+mn-lt"/>
                          <a:ea typeface="Times New Roman"/>
                          <a:cs typeface="Calibri"/>
                        </a:rPr>
                        <a:t> </a:t>
                      </a:r>
                      <a:r>
                        <a:rPr lang="pt-BR" sz="900" dirty="0" smtClean="0">
                          <a:effectLst/>
                          <a:latin typeface="+mn-lt"/>
                          <a:ea typeface="Times New Roman"/>
                          <a:cs typeface="Calibri"/>
                        </a:rPr>
                        <a:t>TOMATE, CEBOLA E CHEIRO VERDE.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800" dirty="0" smtClean="0"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dirty="0" smtClean="0">
                          <a:effectLst/>
                          <a:latin typeface="+mn-lt"/>
                          <a:ea typeface="Times New Roman"/>
                          <a:cs typeface="Calibri"/>
                        </a:rPr>
                        <a:t>LEGUMES REFOGADOS (CENOURA,BATATA,</a:t>
                      </a:r>
                      <a:r>
                        <a:rPr lang="pt-BR" sz="900" baseline="0" dirty="0" smtClean="0">
                          <a:effectLst/>
                          <a:latin typeface="+mn-lt"/>
                          <a:ea typeface="Times New Roman"/>
                          <a:cs typeface="Calibri"/>
                        </a:rPr>
                        <a:t>VAGEM)</a:t>
                      </a:r>
                      <a:endParaRPr lang="pt-BR" sz="900" dirty="0" smtClean="0"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900" dirty="0" smtClean="0"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SALADA DE</a:t>
                      </a:r>
                      <a:r>
                        <a:rPr lang="pt-BR" sz="900" b="0" baseline="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ALFACE</a:t>
                      </a:r>
                      <a:endParaRPr lang="pt-BR" sz="900" dirty="0" smtClean="0"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89535" marR="895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pt-BR" sz="900" dirty="0" smtClean="0">
                          <a:effectLst/>
                          <a:latin typeface="+mn-lt"/>
                          <a:ea typeface="Times New Roman"/>
                          <a:cs typeface="Calibri"/>
                        </a:rPr>
                        <a:t>ARROZ </a:t>
                      </a:r>
                      <a:r>
                        <a:rPr lang="pt-BR" sz="900" baseline="0" dirty="0" smtClean="0">
                          <a:effectLst/>
                          <a:latin typeface="+mn-lt"/>
                          <a:ea typeface="Times New Roman"/>
                          <a:cs typeface="Calibri"/>
                        </a:rPr>
                        <a:t> COM ERVILHA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900" baseline="0" dirty="0" smtClean="0">
                          <a:effectLst/>
                          <a:latin typeface="+mn-lt"/>
                          <a:ea typeface="Times New Roman"/>
                          <a:cs typeface="Calibri"/>
                        </a:rPr>
                        <a:t>FEIJÃO COMUM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800" baseline="0" dirty="0" smtClean="0"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1000" baseline="0" dirty="0" smtClean="0">
                          <a:effectLst/>
                        </a:rPr>
                        <a:t>PEIXE ENSOPADO C/ LEGUMES </a:t>
                      </a:r>
                      <a:r>
                        <a:rPr lang="pt-BR" sz="900" baseline="0" dirty="0" smtClean="0">
                          <a:effectLst/>
                        </a:rPr>
                        <a:t>TOMATE, CENOURA, BATATA , AZEITONA, PIMENTÃO VERMELHO </a:t>
                      </a:r>
                      <a:r>
                        <a:rPr lang="pt-BR" sz="1000" baseline="0" dirty="0" smtClean="0">
                          <a:effectLst/>
                        </a:rPr>
                        <a:t> E CEBOLINHA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900" baseline="0" dirty="0" smtClean="0"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900" baseline="0" dirty="0" smtClean="0">
                          <a:effectLst/>
                          <a:latin typeface="+mn-lt"/>
                          <a:ea typeface="Times New Roman"/>
                          <a:cs typeface="Calibri"/>
                        </a:rPr>
                        <a:t>PURÊ DE BATATA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800" baseline="0" dirty="0" smtClean="0"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SALADA  DE</a:t>
                      </a: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 TOMATE C/ CEBOLA </a:t>
                      </a: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 </a:t>
                      </a:r>
                      <a:endParaRPr lang="pt-BR" sz="900" dirty="0" smtClean="0"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89535" marR="89535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ARROZ </a:t>
                      </a: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BRANCO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FEIJÃO COMUM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endParaRPr lang="pt-BR" sz="900" b="0" baseline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FILE DE FRANGO EM TIRAS  C/ BROCOLIS TOMATE, CEBOLA E CHEIRA VERDE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endParaRPr lang="pt-BR" sz="900" b="0" baseline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CHUCHU REFOGADO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SALADA DE</a:t>
                      </a:r>
                      <a:r>
                        <a:rPr lang="pt-BR" sz="900" b="0" baseline="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ACELGA C/ MANGA</a:t>
                      </a:r>
                      <a:endParaRPr lang="pt-BR" sz="900" dirty="0" smtClean="0"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70382" marR="70382" marT="0" marB="0"/>
                </a:tc>
              </a:tr>
              <a:tr h="889621">
                <a:tc>
                  <a:txBody>
                    <a:bodyPr/>
                    <a:lstStyle/>
                    <a:p>
                      <a:pPr algn="ctr"/>
                      <a:endParaRPr lang="pt-BR" sz="1100" dirty="0" smtClean="0"/>
                    </a:p>
                    <a:p>
                      <a:pPr algn="ctr"/>
                      <a:r>
                        <a:rPr lang="pt-BR" sz="1100" dirty="0" smtClean="0"/>
                        <a:t>LANCHE DA TARDE</a:t>
                      </a:r>
                      <a:endParaRPr lang="pt-BR" sz="1100" b="1" dirty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0" dirty="0" smtClean="0">
                          <a:latin typeface="+mn-lt"/>
                        </a:rPr>
                        <a:t>BISCOITO DE POLVILHO </a:t>
                      </a:r>
                      <a:r>
                        <a:rPr lang="pt-BR" sz="900" b="0" baseline="0" dirty="0" smtClean="0">
                          <a:latin typeface="+mn-lt"/>
                        </a:rPr>
                        <a:t> C/ LINHAÇA </a:t>
                      </a:r>
                      <a:r>
                        <a:rPr lang="pt-BR" sz="900" b="0" dirty="0" smtClean="0">
                          <a:latin typeface="+mn-lt"/>
                        </a:rPr>
                        <a:t> +</a:t>
                      </a:r>
                      <a:r>
                        <a:rPr lang="pt-BR" sz="900" b="0" baseline="0" dirty="0" smtClean="0">
                          <a:latin typeface="+mn-lt"/>
                        </a:rPr>
                        <a:t> </a:t>
                      </a:r>
                      <a:r>
                        <a:rPr lang="pt-BR" sz="900" b="0" dirty="0" smtClean="0">
                          <a:latin typeface="+mn-lt"/>
                        </a:rPr>
                        <a:t>LEITE PURO OU C/ CACAU/ FRUTA + 01 FRUTA</a:t>
                      </a:r>
                      <a:r>
                        <a:rPr lang="pt-BR" sz="9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                                                                     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endParaRPr lang="pt-BR" sz="900" b="0" baseline="-2500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0" dirty="0" smtClean="0">
                          <a:latin typeface="+mn-lt"/>
                        </a:rPr>
                        <a:t>PÃO</a:t>
                      </a:r>
                      <a:r>
                        <a:rPr lang="pt-BR" sz="900" b="0" baseline="0" dirty="0" smtClean="0">
                          <a:latin typeface="+mn-lt"/>
                        </a:rPr>
                        <a:t> DE QUEIJO  +  SUCO NATURAL LARANJA C/ CENOURA </a:t>
                      </a:r>
                      <a:r>
                        <a:rPr lang="pt-BR" sz="9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+</a:t>
                      </a:r>
                      <a:r>
                        <a:rPr lang="pt-BR" sz="9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01 FRUTA</a:t>
                      </a:r>
                      <a:r>
                        <a:rPr lang="pt-BR" sz="9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 </a:t>
                      </a:r>
                      <a:r>
                        <a:rPr lang="pt-BR" sz="9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                                                                                              </a:t>
                      </a: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QUIBE DE ASSADEIRA</a:t>
                      </a:r>
                      <a:r>
                        <a:rPr lang="pt-BR" sz="900" b="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RECHEADO C/ LEGUMES E MUSSARELA</a:t>
                      </a:r>
                      <a:r>
                        <a:rPr lang="pt-BR" sz="9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+ </a:t>
                      </a:r>
                      <a:r>
                        <a:rPr lang="pt-BR" sz="900" b="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SUCO  DE  MANGA + 0 1 FRUTA </a:t>
                      </a:r>
                      <a:r>
                        <a:rPr lang="pt-BR" sz="9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                                                                                                           </a:t>
                      </a:r>
                      <a:endParaRPr lang="pt-BR" sz="900" b="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0" dirty="0" smtClean="0">
                          <a:latin typeface="+mn-lt"/>
                        </a:rPr>
                        <a:t>PAOZINHO DE LEITE COM MOLHO DE CARNE MOIDA +</a:t>
                      </a:r>
                      <a:r>
                        <a:rPr lang="pt-BR" sz="900" b="0" baseline="0" dirty="0" smtClean="0">
                          <a:latin typeface="+mn-lt"/>
                        </a:rPr>
                        <a:t> </a:t>
                      </a:r>
                      <a:r>
                        <a:rPr lang="pt-BR" sz="900" b="0" dirty="0" smtClean="0">
                          <a:latin typeface="+mn-lt"/>
                        </a:rPr>
                        <a:t>SUCO</a:t>
                      </a:r>
                      <a:r>
                        <a:rPr lang="pt-BR" sz="900" b="0" baseline="0" dirty="0" smtClean="0">
                          <a:latin typeface="+mn-lt"/>
                        </a:rPr>
                        <a:t> NATURAL DE  LARANJA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900" b="0" dirty="0" smtClean="0">
                        <a:latin typeface="+mn-lt"/>
                      </a:endParaRP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9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SALADA DE FRUTAS C/ AVEIA </a:t>
                      </a:r>
                      <a:r>
                        <a:rPr lang="pt-BR" sz="9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BANANA, MELAO, MAÇÃ, </a:t>
                      </a:r>
                      <a:r>
                        <a:rPr lang="pt-BR" sz="9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UVA, MAMÃO</a:t>
                      </a:r>
                      <a:r>
                        <a:rPr lang="pt-BR" sz="9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pt-BR" sz="9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LARANJA </a:t>
                      </a:r>
                      <a:r>
                        <a:rPr lang="pt-BR" sz="9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t-BR" sz="9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 AMEIXA PRETA</a:t>
                      </a:r>
                      <a:endParaRPr lang="pt-BR" sz="900" dirty="0" smtClean="0"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99059" marR="99059" marT="45719" marB="45719"/>
                </a:tc>
              </a:tr>
              <a:tr h="1094553">
                <a:tc>
                  <a:txBody>
                    <a:bodyPr/>
                    <a:lstStyle/>
                    <a:p>
                      <a:pPr algn="ctr"/>
                      <a:endParaRPr lang="pt-BR" sz="1100" dirty="0" smtClean="0"/>
                    </a:p>
                    <a:p>
                      <a:pPr algn="ctr"/>
                      <a:endParaRPr lang="pt-BR" sz="1100" dirty="0" smtClean="0"/>
                    </a:p>
                    <a:p>
                      <a:pPr algn="ctr"/>
                      <a:r>
                        <a:rPr lang="pt-BR" sz="1100" dirty="0" smtClean="0"/>
                        <a:t>JANTAR</a:t>
                      </a:r>
                      <a:endParaRPr lang="pt-BR" sz="1100" b="1" dirty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CANJA DE ARROZ C/ CARNE DE FRANGO EM CUBINHOS, TOMATE, INHAME, ABOBRINHA, BATATA E CHEIRO VERDE</a:t>
                      </a: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SOPA DE FEIJÃO C/ MACARRÃO  CARNE BOVINA</a:t>
                      </a:r>
                      <a:r>
                        <a:rPr lang="pt-BR" sz="9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t-BR" sz="9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lang="pt-BR" sz="9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CENOURA, CHUCHU, ABOBRINHA, BETERRABA RALADA E CEBOLINHA </a:t>
                      </a:r>
                      <a:endParaRPr lang="pt-BR" sz="900" b="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SOPA DE LEGUMES C/ CARNE BOVINA</a:t>
                      </a:r>
                      <a:r>
                        <a:rPr lang="pt-BR" sz="9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t-BR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BATATA DOCE, CENOURA, ESPINAFRE, TOMATE E CHEIRO VERDE</a:t>
                      </a:r>
                      <a:endParaRPr lang="pt-BR" sz="900" b="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900" b="1" baseline="0" dirty="0" smtClean="0">
                          <a:solidFill>
                            <a:srgbClr val="FF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pt-BR" sz="900" dirty="0" smtClean="0"/>
                        <a:t>ARROZ</a:t>
                      </a:r>
                      <a:r>
                        <a:rPr lang="pt-BR" sz="900" baseline="0" dirty="0" smtClean="0"/>
                        <a:t> BRANCO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pt-BR" sz="800" baseline="0" dirty="0" smtClean="0"/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900" baseline="0" dirty="0" smtClean="0"/>
                        <a:t>STROGONOFF DE FRANGO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900" baseline="0" dirty="0" smtClean="0"/>
                        <a:t>+ 01 fruta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900" b="1" baseline="0" dirty="0" smtClean="0">
                          <a:solidFill>
                            <a:srgbClr val="FF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*FEIJÃO OPCIONAL</a:t>
                      </a:r>
                      <a:endParaRPr lang="pt-BR" sz="900" baseline="0" dirty="0" smtClean="0"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endParaRPr lang="pt-BR" sz="900" b="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9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SOPA DE FUBA COM</a:t>
                      </a:r>
                      <a:r>
                        <a:rPr lang="pt-BR" sz="9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CARNE BOVINA  MOIDA, COUVE PICADINHA, TOMATE E CHEIRO VERDE </a:t>
                      </a:r>
                      <a:endParaRPr lang="pt-BR" sz="900" b="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9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+ 01 FRUTA</a:t>
                      </a:r>
                      <a:endParaRPr lang="pt-BR" sz="900" b="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endParaRPr lang="pt-BR" sz="900" b="0" baseline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89535" marR="89535" marT="0" marB="0"/>
                </a:tc>
              </a:tr>
            </a:tbl>
          </a:graphicData>
        </a:graphic>
      </p:graphicFrame>
      <p:sp>
        <p:nvSpPr>
          <p:cNvPr id="21" name="Retângulo 20"/>
          <p:cNvSpPr/>
          <p:nvPr/>
        </p:nvSpPr>
        <p:spPr>
          <a:xfrm>
            <a:off x="-1238285" y="142868"/>
            <a:ext cx="464346" cy="35719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 dirty="0"/>
          </a:p>
        </p:txBody>
      </p:sp>
      <p:sp>
        <p:nvSpPr>
          <p:cNvPr id="22" name="Retângulo 21"/>
          <p:cNvSpPr/>
          <p:nvPr/>
        </p:nvSpPr>
        <p:spPr>
          <a:xfrm>
            <a:off x="-1238285" y="642934"/>
            <a:ext cx="464346" cy="35719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 dirty="0"/>
          </a:p>
        </p:txBody>
      </p:sp>
      <p:sp>
        <p:nvSpPr>
          <p:cNvPr id="23" name="Retângulo 22"/>
          <p:cNvSpPr/>
          <p:nvPr/>
        </p:nvSpPr>
        <p:spPr>
          <a:xfrm>
            <a:off x="-1238285" y="1142998"/>
            <a:ext cx="464346" cy="35719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 dirty="0"/>
          </a:p>
        </p:txBody>
      </p:sp>
      <p:sp>
        <p:nvSpPr>
          <p:cNvPr id="24" name="Retângulo 23"/>
          <p:cNvSpPr/>
          <p:nvPr/>
        </p:nvSpPr>
        <p:spPr>
          <a:xfrm>
            <a:off x="5673080" y="198961"/>
            <a:ext cx="2304256" cy="944387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/>
          <a:p>
            <a:pPr algn="ctr"/>
            <a:r>
              <a:rPr lang="pt-BR" sz="2400" b="1" dirty="0" smtClean="0">
                <a:solidFill>
                  <a:srgbClr val="011327"/>
                </a:solidFill>
              </a:rPr>
              <a:t>MÊS DE</a:t>
            </a:r>
            <a:r>
              <a:rPr lang="pt-BR" sz="2800" b="1" dirty="0">
                <a:solidFill>
                  <a:srgbClr val="011327"/>
                </a:solidFill>
              </a:rPr>
              <a:t> </a:t>
            </a:r>
            <a:r>
              <a:rPr lang="pt-BR" sz="2800" b="1" dirty="0" smtClean="0">
                <a:solidFill>
                  <a:srgbClr val="011327"/>
                </a:solidFill>
              </a:rPr>
              <a:t>JUNHO</a:t>
            </a:r>
            <a:r>
              <a:rPr lang="pt-BR" sz="2400" b="1" dirty="0" smtClean="0">
                <a:solidFill>
                  <a:srgbClr val="011327"/>
                </a:solidFill>
              </a:rPr>
              <a:t> </a:t>
            </a:r>
            <a:r>
              <a:rPr lang="pt-BR" sz="2800" b="1" dirty="0" smtClean="0">
                <a:solidFill>
                  <a:srgbClr val="011327"/>
                </a:solidFill>
              </a:rPr>
              <a:t>2024</a:t>
            </a:r>
          </a:p>
        </p:txBody>
      </p:sp>
      <p:sp>
        <p:nvSpPr>
          <p:cNvPr id="29" name="Retângulo 28"/>
          <p:cNvSpPr/>
          <p:nvPr/>
        </p:nvSpPr>
        <p:spPr>
          <a:xfrm>
            <a:off x="166654" y="6464155"/>
            <a:ext cx="7500990" cy="236501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/>
          <a:p>
            <a:r>
              <a:rPr lang="pt-BR" sz="1000" b="1" dirty="0">
                <a:latin typeface="+mj-lt"/>
              </a:rPr>
              <a:t>NUTRICIONISTA : EDUARDO PIMENTEL NICOLOSI  </a:t>
            </a:r>
            <a:r>
              <a:rPr lang="pt-BR" sz="1000" b="1" dirty="0" smtClean="0">
                <a:latin typeface="+mj-lt"/>
              </a:rPr>
              <a:t>- CRN3:11161</a:t>
            </a:r>
            <a:endParaRPr lang="pt-BR" sz="1000" dirty="0">
              <a:latin typeface="+mj-lt"/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1666852" y="714356"/>
            <a:ext cx="1700239" cy="329097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000" b="1" dirty="0">
                <a:latin typeface="+mj-lt"/>
              </a:rPr>
              <a:t>ZONA </a:t>
            </a:r>
            <a:r>
              <a:rPr lang="pt-BR" sz="1000" b="1" dirty="0" smtClean="0">
                <a:latin typeface="+mj-lt"/>
              </a:rPr>
              <a:t>URBANA</a:t>
            </a:r>
            <a:endParaRPr lang="pt-BR" sz="1000" b="1" dirty="0">
              <a:latin typeface="+mj-lt"/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1609693" y="894238"/>
            <a:ext cx="3127282" cy="296459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/>
            <a:r>
              <a:rPr lang="pt-BR" sz="1200" b="1" dirty="0">
                <a:latin typeface="+mj-lt"/>
              </a:rPr>
              <a:t>FAIXA ETÁRIA </a:t>
            </a:r>
            <a:r>
              <a:rPr lang="pt-BR" sz="1200" b="1" dirty="0" smtClean="0">
                <a:latin typeface="+mj-lt"/>
              </a:rPr>
              <a:t>1 a 3 </a:t>
            </a:r>
            <a:r>
              <a:rPr lang="pt-BR" sz="1200" b="1" dirty="0">
                <a:latin typeface="+mj-lt"/>
              </a:rPr>
              <a:t>anos</a:t>
            </a:r>
          </a:p>
        </p:txBody>
      </p:sp>
      <p:sp>
        <p:nvSpPr>
          <p:cNvPr id="30" name="Retângulo 29"/>
          <p:cNvSpPr/>
          <p:nvPr/>
        </p:nvSpPr>
        <p:spPr>
          <a:xfrm>
            <a:off x="1609693" y="555873"/>
            <a:ext cx="3629066" cy="309580"/>
          </a:xfrm>
          <a:prstGeom prst="rect">
            <a:avLst/>
          </a:prstGeom>
        </p:spPr>
        <p:txBody>
          <a:bodyPr wrap="square" lIns="91383" tIns="45692" rIns="91383" bIns="45692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050" b="1" dirty="0">
                <a:latin typeface="+mj-lt"/>
              </a:rPr>
              <a:t>CARDÁPIO: </a:t>
            </a:r>
            <a:r>
              <a:rPr lang="pt-BR" sz="1050" b="1" dirty="0" smtClean="0">
                <a:latin typeface="+mj-lt"/>
              </a:rPr>
              <a:t>CRECHE </a:t>
            </a:r>
            <a:endParaRPr lang="pt-BR" sz="1050" b="1" dirty="0">
              <a:latin typeface="+mj-lt"/>
            </a:endParaRPr>
          </a:p>
        </p:txBody>
      </p:sp>
      <p:sp>
        <p:nvSpPr>
          <p:cNvPr id="18" name="Retângulo 17"/>
          <p:cNvSpPr/>
          <p:nvPr/>
        </p:nvSpPr>
        <p:spPr>
          <a:xfrm>
            <a:off x="3424226" y="821530"/>
            <a:ext cx="1728815" cy="519597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100" b="1" dirty="0" smtClean="0">
                <a:latin typeface="+mj-lt"/>
              </a:rPr>
              <a:t>PERIODO INTEGRAL</a:t>
            </a:r>
            <a:endParaRPr lang="pt-BR" sz="1100" b="1" dirty="0">
              <a:latin typeface="+mj-lt"/>
            </a:endParaRPr>
          </a:p>
          <a:p>
            <a:pPr algn="just"/>
            <a:endParaRPr lang="pt-BR" sz="1000" b="1" dirty="0">
              <a:latin typeface="+mj-lt"/>
            </a:endParaRPr>
          </a:p>
        </p:txBody>
      </p:sp>
      <p:pic>
        <p:nvPicPr>
          <p:cNvPr id="17" name="Picture 2" descr="C:\Users\Cozinha\Downloads\assinatura-removebg-preview.png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920552" y="6135412"/>
            <a:ext cx="1596419" cy="893988"/>
          </a:xfrm>
          <a:prstGeom prst="rect">
            <a:avLst/>
          </a:prstGeom>
          <a:noFill/>
        </p:spPr>
      </p:pic>
      <p:sp>
        <p:nvSpPr>
          <p:cNvPr id="20" name="Retângulo 19"/>
          <p:cNvSpPr/>
          <p:nvPr/>
        </p:nvSpPr>
        <p:spPr>
          <a:xfrm>
            <a:off x="6810388" y="6286520"/>
            <a:ext cx="2857520" cy="282668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300" b="1" dirty="0" smtClean="0"/>
              <a:t>OBS. CARDÁPIO SUJEITO A ALTERAÇÃO</a:t>
            </a:r>
            <a:endParaRPr lang="pt-BR" sz="1300" dirty="0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8382024" y="71414"/>
          <a:ext cx="1143031" cy="10943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0" r:id="rId6" imgW="6373115" imgH="6190476" progId="">
                  <p:embed/>
                </p:oleObj>
              </mc:Choice>
              <mc:Fallback>
                <p:oleObj r:id="rId6" imgW="6373115" imgH="6190476" progId="">
                  <p:embed/>
                  <p:pic>
                    <p:nvPicPr>
                      <p:cNvPr id="0" name="Picture 5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24" y="71414"/>
                        <a:ext cx="1143031" cy="109439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2075</TotalTime>
  <Words>470</Words>
  <Application>Microsoft Office PowerPoint</Application>
  <PresentationFormat>Papel A4 (210 x 297 mm)</PresentationFormat>
  <Paragraphs>87</Paragraphs>
  <Slides>1</Slides>
  <Notes>1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0</vt:i4>
      </vt:variant>
      <vt:variant>
        <vt:lpstr>Títulos de slides</vt:lpstr>
      </vt:variant>
      <vt:variant>
        <vt:i4>1</vt:i4>
      </vt:variant>
    </vt:vector>
  </HeadingPairs>
  <TitlesOfParts>
    <vt:vector size="2" baseType="lpstr">
      <vt:lpstr>Tema do Office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Cozinha</dc:creator>
  <cp:lastModifiedBy>Win10</cp:lastModifiedBy>
  <cp:revision>312</cp:revision>
  <cp:lastPrinted>2024-06-04T11:21:40Z</cp:lastPrinted>
  <dcterms:created xsi:type="dcterms:W3CDTF">2021-09-24T14:09:26Z</dcterms:created>
  <dcterms:modified xsi:type="dcterms:W3CDTF">2024-06-04T11:27:55Z</dcterms:modified>
</cp:coreProperties>
</file>