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9906000" cy="6858000" type="A4"/>
  <p:notesSz cx="9926638" cy="6797675"/>
  <p:defaultTextStyle>
    <a:defPPr>
      <a:defRPr lang="pt-BR"/>
    </a:defPPr>
    <a:lvl1pPr marL="0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1327"/>
    <a:srgbClr val="33CC33"/>
    <a:srgbClr val="B6B6B6"/>
    <a:srgbClr val="99CCFF"/>
    <a:srgbClr val="0181BD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912" y="708"/>
      </p:cViewPr>
      <p:guideLst>
        <p:guide orient="horz" pos="2162"/>
        <p:guide pos="312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FF6855-8574-479A-B143-B497E252A046}" type="datetimeFigureOut">
              <a:rPr lang="pt-BR" smtClean="0"/>
              <a:pPr/>
              <a:t>08/05/2024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6D727-53AA-4872-B7B5-DDC9DB1899E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23899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C1E40-CE88-47E5-ADD5-A82D183CA504}" type="datetimeFigureOut">
              <a:rPr lang="pt-BR" smtClean="0"/>
              <a:pPr/>
              <a:t>08/05/2024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122613" y="509588"/>
            <a:ext cx="36814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2262" cy="3059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F2EA22-DF62-404F-9D81-0C6E0DA21C8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772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6" y="2130441"/>
            <a:ext cx="8420099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3" y="3886204"/>
            <a:ext cx="6934201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9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8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7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6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5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54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63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72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08/05/2024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08/05/2024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181857" y="274653"/>
            <a:ext cx="2228850" cy="5851526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95308" y="274653"/>
            <a:ext cx="6521448" cy="5851526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08/05/2024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08/05/2024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15" y="4406908"/>
            <a:ext cx="8420099" cy="1362076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15" y="2906723"/>
            <a:ext cx="8420099" cy="1500185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90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181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272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6363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0453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4544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8635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2726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08/05/2024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95301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35555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08/05/2024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535123"/>
            <a:ext cx="4376871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3" y="2174878"/>
            <a:ext cx="4376871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21" y="1535123"/>
            <a:ext cx="4378590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21" y="2174878"/>
            <a:ext cx="4378590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08/05/2024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08/05/2024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08/05/2024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16" y="273056"/>
            <a:ext cx="3259003" cy="1162051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6" y="273062"/>
            <a:ext cx="5537729" cy="5853114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16" y="1435113"/>
            <a:ext cx="325900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08/05/2024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9" y="4800611"/>
            <a:ext cx="5943600" cy="56674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9" y="612778"/>
            <a:ext cx="5943600" cy="4114800"/>
          </a:xfrm>
        </p:spPr>
        <p:txBody>
          <a:bodyPr/>
          <a:lstStyle>
            <a:lvl1pPr marL="0" indent="0">
              <a:buNone/>
              <a:defRPr sz="3000"/>
            </a:lvl1pPr>
            <a:lvl2pPr marL="409076" indent="0">
              <a:buNone/>
              <a:defRPr sz="2500"/>
            </a:lvl2pPr>
            <a:lvl3pPr marL="818152" indent="0">
              <a:buNone/>
              <a:defRPr sz="2100"/>
            </a:lvl3pPr>
            <a:lvl4pPr marL="1227228" indent="0">
              <a:buNone/>
              <a:defRPr sz="1800"/>
            </a:lvl4pPr>
            <a:lvl5pPr marL="1636303" indent="0">
              <a:buNone/>
              <a:defRPr sz="1800"/>
            </a:lvl5pPr>
            <a:lvl6pPr marL="2045379" indent="0">
              <a:buNone/>
              <a:defRPr sz="1800"/>
            </a:lvl6pPr>
            <a:lvl7pPr marL="2454453" indent="0">
              <a:buNone/>
              <a:defRPr sz="1800"/>
            </a:lvl7pPr>
            <a:lvl8pPr marL="2863531" indent="0">
              <a:buNone/>
              <a:defRPr sz="1800"/>
            </a:lvl8pPr>
            <a:lvl9pPr marL="3272607" indent="0">
              <a:buNone/>
              <a:defRPr sz="18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9" y="5367353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08/05/2024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3" y="274642"/>
            <a:ext cx="8915400" cy="1143000"/>
          </a:xfrm>
          <a:prstGeom prst="rect">
            <a:avLst/>
          </a:prstGeom>
        </p:spPr>
        <p:txBody>
          <a:bodyPr vert="horz" lIns="81817" tIns="40907" rIns="81817" bIns="40907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600206"/>
            <a:ext cx="8915400" cy="4525964"/>
          </a:xfrm>
          <a:prstGeom prst="rect">
            <a:avLst/>
          </a:prstGeom>
        </p:spPr>
        <p:txBody>
          <a:bodyPr vert="horz" lIns="81817" tIns="40907" rIns="81817" bIns="40907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1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C97DF-2B95-4CBC-B3B5-8029E11633D6}" type="datetimeFigureOut">
              <a:rPr lang="pt-BR" smtClean="0"/>
              <a:pPr/>
              <a:t>08/05/2024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6" y="6356362"/>
            <a:ext cx="3136901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5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18152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6803" indent="-306803" algn="l" defTabSz="818152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64749" indent="-255673" algn="l" defTabSz="818152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691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31763" indent="-204537" algn="l" defTabSz="818152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40842" indent="-204537" algn="l" defTabSz="818152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991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899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8072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77143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09076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18152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27228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3630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45379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5445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63531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272607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738290" y="214290"/>
            <a:ext cx="5545838" cy="875138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r>
              <a:rPr lang="pt-BR" sz="1200" b="1" dirty="0">
                <a:latin typeface="+mj-lt"/>
              </a:rPr>
              <a:t>DIVISÃO DE ALIMENTAÇÃO ESCOLAR - MUNICÍPIO DE ASSIS – SP</a:t>
            </a:r>
          </a:p>
          <a:p>
            <a:r>
              <a:rPr lang="pt-BR" sz="1200" b="1" dirty="0">
                <a:latin typeface="+mj-lt"/>
              </a:rPr>
              <a:t>PROGRAMA NACIONAL DE ALIMENTAÇÃO ESCOLAR – PNAE</a:t>
            </a:r>
            <a:endParaRPr lang="pt-BR" sz="1200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pt-BR" sz="1100" dirty="0"/>
          </a:p>
          <a:p>
            <a:endParaRPr lang="pt-BR" sz="11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50" y="214297"/>
            <a:ext cx="1010821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3798397"/>
              </p:ext>
            </p:extLst>
          </p:nvPr>
        </p:nvGraphicFramePr>
        <p:xfrm>
          <a:off x="380968" y="1350686"/>
          <a:ext cx="9180544" cy="485961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43635"/>
                <a:gridCol w="1628133"/>
                <a:gridCol w="1640224"/>
                <a:gridCol w="1656184"/>
                <a:gridCol w="1632814"/>
                <a:gridCol w="1679554"/>
              </a:tblGrid>
              <a:tr h="571504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Segunda</a:t>
                      </a:r>
                    </a:p>
                    <a:p>
                      <a:pPr algn="ctr"/>
                      <a:r>
                        <a:rPr lang="pt-BR" sz="1500" dirty="0" smtClean="0"/>
                        <a:t>13/05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Terça</a:t>
                      </a:r>
                    </a:p>
                    <a:p>
                      <a:pPr algn="ctr"/>
                      <a:r>
                        <a:rPr lang="pt-BR" sz="1500" dirty="0" smtClean="0"/>
                        <a:t>14/05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Quarta</a:t>
                      </a:r>
                    </a:p>
                    <a:p>
                      <a:pPr algn="ctr"/>
                      <a:r>
                        <a:rPr lang="pt-BR" sz="1500" dirty="0" smtClean="0"/>
                        <a:t>15/05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Quinta</a:t>
                      </a:r>
                    </a:p>
                    <a:p>
                      <a:pPr algn="ctr"/>
                      <a:r>
                        <a:rPr lang="pt-BR" sz="1500" dirty="0" smtClean="0"/>
                        <a:t>16/05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Sexta</a:t>
                      </a:r>
                    </a:p>
                    <a:p>
                      <a:pPr algn="ctr"/>
                      <a:r>
                        <a:rPr lang="pt-BR" sz="1500" dirty="0" smtClean="0"/>
                        <a:t>17/05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935306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CAFÉ</a:t>
                      </a:r>
                      <a:r>
                        <a:rPr lang="pt-BR" sz="1400" b="1" baseline="0" dirty="0" smtClean="0"/>
                        <a:t> DA MANHÃ</a:t>
                      </a:r>
                    </a:p>
                    <a:p>
                      <a:pPr algn="ctr"/>
                      <a:r>
                        <a:rPr lang="pt-BR" sz="1400" b="1" baseline="0" dirty="0" smtClean="0"/>
                        <a:t>09:00H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FLOCOS DE CEREAIS TIPO SUCRILHOS S/ AÇÚCAR + BEBIDA TIPO IOGURTE MORANGO ENRIQUECIDA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BOLO DE COCO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+ LEITE INTEGRAL C/ CACAU EM PÓ ENRIQUECIDO C/ VITAMINAS E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MINERAIS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PÃO DE BATATA C/ REQUEIJÃO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+ LEITE INTEGRAL C/ CACAU EM PÓ ENRIQUECIDO C/ VITAMINAS E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MINERAIS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BISCOITO INTEGRAL NATA + LEITE INTEGRAL C/ CACAU EM PÓ ENRIQUECIDO C/ VITAMINAS E MINERAIS</a:t>
                      </a: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PÃO DE LEITE RECHEADO C/ MARGARINA +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LEITE INTEGRAL C/ CACAU EM PÓ ENRIQUECIDO C/ VITAMINAS</a:t>
                      </a: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  <a:tr h="2155680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ALMOÇO</a:t>
                      </a:r>
                    </a:p>
                    <a:p>
                      <a:pPr algn="ctr"/>
                      <a:r>
                        <a:rPr lang="pt-BR" sz="1400" b="1" dirty="0" smtClean="0"/>
                        <a:t>12:00H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FEIJÃO COMUM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0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8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CARNE MOÍDA BOVINA REFOGADA C/ TOMATE, CENOURA, CEBOLA E CHEIRO VERDE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9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CREME DE MILHO VERDE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9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SALADA DE REPOLHO C/ TOMATE CEREJA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FEIJÃO COMUM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CARNE SUÍNA EM CUBOS COZIDA C/ MANDIOCA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FAROFA DE ERVILHAS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SALADA DE TOMATE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FEIJÃO COMUM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FILÉ DE FRANGO EM CUBOS COZIDO C/ BATATA E CENOURA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POLENTA SIMPLES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SALADA DE ESCAROLA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ARROZ C/ ERVILHAS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FEIJÃO BRANCO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CARNE BOVINA EM TIRAS REFOGADA C/ SELETA DE LEGUMES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CHUCHU REFOGADO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SALADA DE PEPINO C/ CHEIRO VERDE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FEIJÃO COMUM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EMPANADO DE FRANGO C/ CENOURA ASSADO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ABOBRINHA COZIDA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SALADA DE ACELGA C/ ABACAXI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  <a:tr h="954404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LANCHE DA TARDE</a:t>
                      </a:r>
                    </a:p>
                    <a:p>
                      <a:pPr algn="ctr"/>
                      <a:r>
                        <a:rPr lang="pt-BR" sz="1400" b="1" dirty="0" smtClean="0"/>
                        <a:t>15:00H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PÃO DE QUEIJO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+ LEITE INTEGRAL C/ CACAU EM PÓ ENRIQUECIDO C/ VITAMINAS E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MINERAIS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BISCOITO SALGADO PALITOS + LEITE INTEGRAL C/ CACAU EM PÓ ENRIQUECIDO C/ VITAMINAS E MINERAIS </a:t>
                      </a: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TORTA SALGADA DE  FRANGO DESFIADO C/ CENOURA, TOMATE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E CHEIRO VERDE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+ SUCO DE UVA C/ MAÇA</a:t>
                      </a: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PÃO CASEIRO C/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PATÊ </a:t>
                      </a:r>
                      <a:r>
                        <a:rPr lang="pt-BR" sz="1200" b="1" baseline="0" smtClean="0">
                          <a:latin typeface="+mn-lt"/>
                          <a:ea typeface="Times New Roman"/>
                          <a:cs typeface="Times New Roman"/>
                        </a:rPr>
                        <a:t>DE ATUM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+ SUCO NATURAL DE LARANJA C/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ACEROLA + </a:t>
                      </a:r>
                    </a:p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3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01 FRUTA</a:t>
                      </a:r>
                      <a:endParaRPr lang="pt-BR" sz="13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BOLO SALGADO DE LIQUIDIFICADOR C/ MUSSARELA, PRESUNTO,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TOMATE E CHEIRO VERDE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 + SUCO NATURAL DE MANGA</a:t>
                      </a: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6" y="142866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-1238286" y="642932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-1238286" y="1142996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5595946" y="214294"/>
            <a:ext cx="2571763" cy="106749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700" b="1" dirty="0">
                <a:solidFill>
                  <a:srgbClr val="011327"/>
                </a:solidFill>
              </a:rPr>
              <a:t>Mês de </a:t>
            </a:r>
          </a:p>
          <a:p>
            <a:pPr algn="ctr"/>
            <a:r>
              <a:rPr lang="pt-BR" sz="3700" b="1" dirty="0" smtClean="0">
                <a:solidFill>
                  <a:srgbClr val="011327"/>
                </a:solidFill>
              </a:rPr>
              <a:t>MAIO</a:t>
            </a:r>
            <a:endParaRPr lang="pt-BR" sz="3700" b="1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523844" y="6355041"/>
            <a:ext cx="7500990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200" b="1" dirty="0"/>
              <a:t>NUTRICIONISTA : EDUARDO PIMENTEL NICOLOSI  </a:t>
            </a:r>
            <a:r>
              <a:rPr lang="pt-BR" sz="1200" b="1" dirty="0" smtClean="0"/>
              <a:t>- CRN3: 11161</a:t>
            </a:r>
            <a:endParaRPr lang="pt-BR" sz="1200" dirty="0"/>
          </a:p>
        </p:txBody>
      </p:sp>
      <p:sp>
        <p:nvSpPr>
          <p:cNvPr id="12" name="Retângulo 11"/>
          <p:cNvSpPr/>
          <p:nvPr/>
        </p:nvSpPr>
        <p:spPr>
          <a:xfrm>
            <a:off x="1752570" y="821716"/>
            <a:ext cx="1700239" cy="534986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ZONA URBANA</a:t>
            </a:r>
          </a:p>
          <a:p>
            <a:pPr algn="just"/>
            <a:endParaRPr lang="pt-BR" sz="1100" b="1" dirty="0">
              <a:latin typeface="+mj-lt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738290" y="1071546"/>
            <a:ext cx="1928826" cy="281070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100" b="1" dirty="0">
                <a:latin typeface="+mj-lt"/>
              </a:rPr>
              <a:t>FAIXA ETÁRIA </a:t>
            </a:r>
            <a:r>
              <a:rPr lang="pt-BR" sz="1100" b="1" dirty="0" smtClean="0">
                <a:latin typeface="+mj-lt"/>
              </a:rPr>
              <a:t>10 a 18 </a:t>
            </a:r>
            <a:r>
              <a:rPr lang="pt-BR" sz="1100" b="1" dirty="0">
                <a:latin typeface="+mj-lt"/>
              </a:rPr>
              <a:t>anos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3605744" y="1064717"/>
            <a:ext cx="2139344" cy="311848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300" b="1" dirty="0">
                <a:latin typeface="+mj-lt"/>
              </a:rPr>
              <a:t>PERÍODO </a:t>
            </a:r>
            <a:r>
              <a:rPr lang="pt-BR" sz="1300" b="1" dirty="0" smtClean="0">
                <a:latin typeface="+mj-lt"/>
              </a:rPr>
              <a:t>INTEGRAL - 2024</a:t>
            </a:r>
            <a:endParaRPr lang="pt-BR" sz="1300" b="1" dirty="0">
              <a:latin typeface="+mj-lt"/>
            </a:endParaRPr>
          </a:p>
        </p:txBody>
      </p:sp>
      <p:sp>
        <p:nvSpPr>
          <p:cNvPr id="30" name="Retângulo 29"/>
          <p:cNvSpPr/>
          <p:nvPr/>
        </p:nvSpPr>
        <p:spPr>
          <a:xfrm>
            <a:off x="1752568" y="627310"/>
            <a:ext cx="3629066" cy="319967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CARDÁPIO: </a:t>
            </a:r>
            <a:r>
              <a:rPr lang="pt-BR" sz="1100" b="1" dirty="0" smtClean="0">
                <a:latin typeface="+mj-lt"/>
              </a:rPr>
              <a:t> </a:t>
            </a:r>
            <a:r>
              <a:rPr lang="pt-BR" sz="1100" b="1" dirty="0">
                <a:latin typeface="+mj-lt"/>
              </a:rPr>
              <a:t>ENSINO </a:t>
            </a:r>
            <a:r>
              <a:rPr lang="pt-BR" sz="1100" b="1" dirty="0" smtClean="0">
                <a:latin typeface="+mj-lt"/>
              </a:rPr>
              <a:t>FUNDAMENTAL E MÉDIO</a:t>
            </a:r>
            <a:endParaRPr lang="pt-BR" sz="1100" b="1" dirty="0">
              <a:latin typeface="+mj-lt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6753200" y="6224016"/>
            <a:ext cx="3298089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>
            <a:defPPr>
              <a:defRPr lang="pt-BR"/>
            </a:defPPr>
            <a:lvl1pPr marL="0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076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152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7228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630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5379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445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3531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2607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1" dirty="0" smtClean="0"/>
              <a:t>OBS. CARDÁPIO SUJEITO A ALTERAÇÃO</a:t>
            </a:r>
            <a:endParaRPr lang="pt-BR" sz="1200" dirty="0"/>
          </a:p>
        </p:txBody>
      </p:sp>
      <p:pic>
        <p:nvPicPr>
          <p:cNvPr id="17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 cstate="print">
            <a:lum bright="40000"/>
          </a:blip>
          <a:srcRect/>
          <a:stretch>
            <a:fillRect/>
          </a:stretch>
        </p:blipFill>
        <p:spPr bwMode="auto">
          <a:xfrm>
            <a:off x="1381100" y="5929330"/>
            <a:ext cx="1574154" cy="1118702"/>
          </a:xfrm>
          <a:prstGeom prst="rect">
            <a:avLst/>
          </a:prstGeom>
          <a:noFill/>
          <a:ln w="9525" cmpd="sng">
            <a:noFill/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8239148" y="142852"/>
          <a:ext cx="1194521" cy="11429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2" r:id="rId6" imgW="6373115" imgH="6190476" progId="">
                  <p:embed/>
                </p:oleObj>
              </mc:Choice>
              <mc:Fallback>
                <p:oleObj r:id="rId6" imgW="6373115" imgH="6190476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9148" y="142852"/>
                        <a:ext cx="1194521" cy="114298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5669</TotalTime>
  <Words>274</Words>
  <Application>Microsoft Office PowerPoint</Application>
  <PresentationFormat>Papel A4 (210 x 297 mm)</PresentationFormat>
  <Paragraphs>88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Barbara</cp:lastModifiedBy>
  <cp:revision>633</cp:revision>
  <dcterms:created xsi:type="dcterms:W3CDTF">2021-09-24T12:11:45Z</dcterms:created>
  <dcterms:modified xsi:type="dcterms:W3CDTF">2024-05-08T18:48:15Z</dcterms:modified>
</cp:coreProperties>
</file>