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327"/>
    <a:srgbClr val="33CC33"/>
    <a:srgbClr val="B6B6B6"/>
    <a:srgbClr val="99CCFF"/>
    <a:srgbClr val="0181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48"/>
      </p:cViewPr>
      <p:guideLst>
        <p:guide orient="horz" pos="2162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6855-8574-479A-B143-B497E252A04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6D727-53AA-4872-B7B5-DDC9DB189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98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C1E40-CE88-47E5-ADD5-A82D183CA504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2EA22-DF62-404F-9D81-0C6E0DA21C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6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6" y="2130441"/>
            <a:ext cx="8420099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4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3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2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7" y="274653"/>
            <a:ext cx="2228850" cy="585152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8" y="274653"/>
            <a:ext cx="6521448" cy="585152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15" y="4406908"/>
            <a:ext cx="8420099" cy="136207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15" y="2906723"/>
            <a:ext cx="8420099" cy="150018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0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18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72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36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453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54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63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72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5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535123"/>
            <a:ext cx="4376871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3" y="2174878"/>
            <a:ext cx="4376871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21" y="1535123"/>
            <a:ext cx="4378590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21" y="2174878"/>
            <a:ext cx="4378590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6" y="273056"/>
            <a:ext cx="325900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6" y="273062"/>
            <a:ext cx="5537729" cy="585311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16" y="1435113"/>
            <a:ext cx="325900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9" y="4800611"/>
            <a:ext cx="5943600" cy="5667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9" y="612778"/>
            <a:ext cx="59436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09076" indent="0">
              <a:buNone/>
              <a:defRPr sz="2500"/>
            </a:lvl2pPr>
            <a:lvl3pPr marL="818152" indent="0">
              <a:buNone/>
              <a:defRPr sz="2100"/>
            </a:lvl3pPr>
            <a:lvl4pPr marL="1227228" indent="0">
              <a:buNone/>
              <a:defRPr sz="1800"/>
            </a:lvl4pPr>
            <a:lvl5pPr marL="1636303" indent="0">
              <a:buNone/>
              <a:defRPr sz="1800"/>
            </a:lvl5pPr>
            <a:lvl6pPr marL="2045379" indent="0">
              <a:buNone/>
              <a:defRPr sz="1800"/>
            </a:lvl6pPr>
            <a:lvl7pPr marL="2454453" indent="0">
              <a:buNone/>
              <a:defRPr sz="1800"/>
            </a:lvl7pPr>
            <a:lvl8pPr marL="2863531" indent="0">
              <a:buNone/>
              <a:defRPr sz="1800"/>
            </a:lvl8pPr>
            <a:lvl9pPr marL="3272607" indent="0">
              <a:buNone/>
              <a:defRPr sz="1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9" y="5367353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3" y="274642"/>
            <a:ext cx="8915400" cy="1143000"/>
          </a:xfrm>
          <a:prstGeom prst="rect">
            <a:avLst/>
          </a:prstGeom>
        </p:spPr>
        <p:txBody>
          <a:bodyPr vert="horz" lIns="81817" tIns="40907" rIns="81817" bIns="4090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4"/>
          </a:xfrm>
          <a:prstGeom prst="rect">
            <a:avLst/>
          </a:prstGeom>
        </p:spPr>
        <p:txBody>
          <a:bodyPr vert="horz" lIns="81817" tIns="40907" rIns="81817" bIns="4090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1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6" y="6356362"/>
            <a:ext cx="3136901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5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815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803" indent="-306803" algn="l" defTabSz="81815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4749" indent="-255673" algn="l" defTabSz="8181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691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763" indent="-204537" algn="l" defTabSz="8181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0842" indent="-204537" algn="l" defTabSz="8181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991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899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8072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7143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9076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8152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7228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3630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45379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5445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63531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607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738290" y="214290"/>
            <a:ext cx="5545838" cy="875138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r>
              <a:rPr lang="pt-BR" sz="1200" b="1" dirty="0">
                <a:latin typeface="+mj-lt"/>
              </a:rPr>
              <a:t>DIVISÃO DE ALIMENTAÇÃO ESCOLAR - MUNICÍPIO DE ASSIS – SP</a:t>
            </a:r>
          </a:p>
          <a:p>
            <a:r>
              <a:rPr lang="pt-BR" sz="1200" b="1" dirty="0">
                <a:latin typeface="+mj-lt"/>
              </a:rPr>
              <a:t>PROGRAMA NACIONAL DE ALIMENTAÇÃO ESCOLAR – PNAE</a:t>
            </a:r>
            <a:endParaRPr lang="pt-BR" sz="12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pt-BR" sz="1100" dirty="0"/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1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22559"/>
              </p:ext>
            </p:extLst>
          </p:nvPr>
        </p:nvGraphicFramePr>
        <p:xfrm>
          <a:off x="595282" y="1357298"/>
          <a:ext cx="8929750" cy="49544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Segunda</a:t>
                      </a:r>
                    </a:p>
                    <a:p>
                      <a:pPr algn="ctr"/>
                      <a:r>
                        <a:rPr lang="pt-BR" sz="1500" dirty="0"/>
                        <a:t>30/09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Terça</a:t>
                      </a:r>
                    </a:p>
                    <a:p>
                      <a:pPr algn="ctr"/>
                      <a:r>
                        <a:rPr lang="pt-BR" sz="1500" dirty="0"/>
                        <a:t>01/10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Quarta</a:t>
                      </a:r>
                    </a:p>
                    <a:p>
                      <a:pPr algn="ctr"/>
                      <a:r>
                        <a:rPr lang="pt-BR" sz="1500" dirty="0"/>
                        <a:t>02/10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Quinta</a:t>
                      </a:r>
                    </a:p>
                    <a:p>
                      <a:pPr algn="ctr"/>
                      <a:r>
                        <a:rPr lang="pt-BR" sz="1500" dirty="0"/>
                        <a:t>03/10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Sexta</a:t>
                      </a:r>
                    </a:p>
                    <a:p>
                      <a:pPr algn="ctr"/>
                      <a:r>
                        <a:rPr lang="pt-BR" sz="1500" dirty="0"/>
                        <a:t>04/10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000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CAFÉ</a:t>
                      </a:r>
                      <a:r>
                        <a:rPr lang="pt-BR" sz="1400" b="1" baseline="0" dirty="0"/>
                        <a:t> DA MANHÃ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CONSELHO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LEITE RECHEADO C/ MUSSARELA + LEITE INTEGRAL C/ CACAU EM PÓ ENRIQUECIDO C/ VITAMINAS E MINERAIS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BOLO DE FUBÁ REDUZIDO EM AÇÚCAR + LEITE INTEGRAL C/ CACAU EM PÓ ENRIQUECIDO C/ VITAMINAS E MINERAIS 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LEITE RECHEADO C/ MANTEIGA + BEBIDA CAPUCCINO ENRIQUECIDA C/ VITAMINAS E MINERAIS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PONTO FACULTATIVO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992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ALMOÇO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CONSELHO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STROGONOFF DE FRANGO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ABOBRINHA REFOGADA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REPOLHO C/ CHEIRO VERDE 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OMELETE C/ MUSSARELA, ESPINAFRE E CHEIRO VERDE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CREME DE MILHO VERDE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ESCAROLA C/ MANGA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CARNE BOVINA EM CUBOS REFOGADA C/ TOMATE, CENOURA E PIMENTÃO AMARELO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CHUCHU REFOGADO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PEPINO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PONTO FACULTATIVO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136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 DA TARDE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endParaRPr lang="pt-BR" sz="1200" b="1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endParaRPr lang="pt-BR" sz="1200" b="1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CONSELHO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QUEIJO + BEBIDA NAPOLITANO ENRIQUECIDA C/ VITAMINAS E MINERAIS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DE LEITE RECHEADO C/ PATÊ DE ATUM + SUCO DE LARANJA C/ ACEROLA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PÃO FRANCÊS RECHEADO C/ MOLHO DE FRANGO DESFIADO + SUCO DE UVA C/ MAÇA ENRIQUECIDO </a:t>
                      </a:r>
                      <a:endParaRPr lang="pt-BR" sz="120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chitect"/>
                        </a:rPr>
                        <a:t>PONTO FACULTATIVO</a:t>
                      </a:r>
                      <a:endParaRPr lang="pt-BR" sz="1200" dirty="0">
                        <a:effectLst/>
                        <a:latin typeface="+mn-l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6" y="142866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6" y="642932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6" y="1142996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6" y="214294"/>
            <a:ext cx="2571763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500834"/>
            <a:ext cx="7500990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200" b="1" dirty="0"/>
              <a:t>NUTRICIONISTA : EDUARDO PIMENTEL NICOLOSI  - CRN3:11161</a:t>
            </a:r>
            <a:endParaRPr lang="pt-BR" sz="1200" dirty="0"/>
          </a:p>
        </p:txBody>
      </p:sp>
      <p:sp>
        <p:nvSpPr>
          <p:cNvPr id="12" name="Retângulo 11"/>
          <p:cNvSpPr/>
          <p:nvPr/>
        </p:nvSpPr>
        <p:spPr>
          <a:xfrm>
            <a:off x="1752570" y="821716"/>
            <a:ext cx="1700239" cy="53498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ZONA URBANA</a:t>
            </a:r>
          </a:p>
          <a:p>
            <a:pPr algn="just"/>
            <a:endParaRPr lang="pt-BR" sz="1100" b="1" dirty="0"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38290" y="1071546"/>
            <a:ext cx="1928826" cy="281070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100" b="1" dirty="0">
                <a:latin typeface="+mj-lt"/>
              </a:rPr>
              <a:t>FAIXA ETÁRIA 04 a 17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605744" y="1064717"/>
            <a:ext cx="1755012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PERÍODO INTEGRAL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752568" y="627310"/>
            <a:ext cx="3629066" cy="573883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CARDÁPIO:  ENSINO INFANTIL E FUNDAMENTAL</a:t>
            </a:r>
          </a:p>
          <a:p>
            <a:pPr algn="just">
              <a:lnSpc>
                <a:spcPct val="150000"/>
              </a:lnSpc>
            </a:pPr>
            <a:endParaRPr lang="pt-BR" sz="1100" b="1" dirty="0">
              <a:latin typeface="+mj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810388" y="6429396"/>
            <a:ext cx="3298089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9076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8152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228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630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5379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445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63531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07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OBS. CARDÁPIO SUJEITO A ALTERAÇÃO</a:t>
            </a:r>
            <a:endParaRPr lang="pt-BR" sz="1200" dirty="0"/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lum bright="40000"/>
          </a:blip>
          <a:srcRect/>
          <a:stretch>
            <a:fillRect/>
          </a:stretch>
        </p:blipFill>
        <p:spPr bwMode="auto">
          <a:xfrm>
            <a:off x="1381100" y="5929330"/>
            <a:ext cx="1574154" cy="1118702"/>
          </a:xfrm>
          <a:prstGeom prst="rect">
            <a:avLst/>
          </a:prstGeom>
          <a:noFill/>
          <a:ln w="9525" cmpd="sng">
            <a:noFill/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239148" y="142852"/>
          <a:ext cx="1194521" cy="11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48" y="142852"/>
                        <a:ext cx="1194521" cy="114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</TotalTime>
  <Words>259</Words>
  <Application>Microsoft Office PowerPoint</Application>
  <PresentationFormat>Papel A4 (210 x 297 mm)</PresentationFormat>
  <Paragraphs>87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422</cp:revision>
  <dcterms:created xsi:type="dcterms:W3CDTF">2021-09-24T12:11:45Z</dcterms:created>
  <dcterms:modified xsi:type="dcterms:W3CDTF">2024-09-26T15:09:53Z</dcterms:modified>
</cp:coreProperties>
</file>